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Intro" charset="1" panose="02000000000000000000"/>
      <p:regular r:id="rId41"/>
    </p:embeddedFont>
    <p:embeddedFont>
      <p:font typeface="Canva Sans Bold" charset="1" panose="020B0803030501040103"/>
      <p:regular r:id="rId42"/>
    </p:embeddedFont>
    <p:embeddedFont>
      <p:font typeface="Century Gothic Paneuropean" charset="1" panose="020B0502020202020204"/>
      <p:regular r:id="rId43"/>
    </p:embeddedFont>
    <p:embeddedFont>
      <p:font typeface="Ubuntu" charset="1" panose="020B0504030602030204"/>
      <p:regular r:id="rId44"/>
    </p:embeddedFont>
    <p:embeddedFont>
      <p:font typeface="Ubuntu Bold" charset="1" panose="020B0804030602030204"/>
      <p:regular r:id="rId45"/>
    </p:embeddedFont>
    <p:embeddedFont>
      <p:font typeface="Century Gothic Paneuropean Bold" charset="1" panose="020B0702020202020204"/>
      <p:regular r:id="rId46"/>
    </p:embeddedFont>
    <p:embeddedFont>
      <p:font typeface="Ubuntu Italics" charset="1" panose="020B05040306020A02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https://www.coursera.org/articles/computer-scientist"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https://www.fortinet.com/resources/cyberglossary/what-is-cybersecurity" TargetMode="External" Type="http://schemas.openxmlformats.org/officeDocument/2006/relationships/hyperlink"/></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36466" y="3856448"/>
            <a:ext cx="13018493" cy="2149663"/>
          </a:xfrm>
          <a:prstGeom prst="rect">
            <a:avLst/>
          </a:prstGeom>
        </p:spPr>
        <p:txBody>
          <a:bodyPr anchor="t" rtlCol="false" tIns="0" lIns="0" bIns="0" rIns="0">
            <a:spAutoFit/>
          </a:bodyPr>
          <a:lstStyle/>
          <a:p>
            <a:pPr algn="ctr">
              <a:lnSpc>
                <a:spcPts val="17489"/>
              </a:lnSpc>
            </a:pPr>
            <a:r>
              <a:rPr lang="en-US" sz="12492">
                <a:solidFill>
                  <a:srgbClr val="000000"/>
                </a:solidFill>
                <a:latin typeface="Intro"/>
                <a:ea typeface="Intro"/>
                <a:cs typeface="Intro"/>
                <a:sym typeface="Intro"/>
              </a:rPr>
              <a:t>IOT SECURITY</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000000"/>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34754" y="3298825"/>
            <a:ext cx="13018493" cy="3489326"/>
          </a:xfrm>
          <a:prstGeom prst="rect">
            <a:avLst/>
          </a:prstGeom>
        </p:spPr>
        <p:txBody>
          <a:bodyPr anchor="t" rtlCol="false" tIns="0" lIns="0" bIns="0" rIns="0">
            <a:spAutoFit/>
          </a:bodyPr>
          <a:lstStyle/>
          <a:p>
            <a:pPr algn="ctr">
              <a:lnSpc>
                <a:spcPts val="13999"/>
              </a:lnSpc>
            </a:pPr>
            <a:r>
              <a:rPr lang="en-US" sz="9999">
                <a:solidFill>
                  <a:srgbClr val="000000"/>
                </a:solidFill>
                <a:latin typeface="Intro"/>
                <a:ea typeface="Intro"/>
                <a:cs typeface="Intro"/>
                <a:sym typeface="Intro"/>
              </a:rPr>
              <a:t>OWASP TOP 10</a:t>
            </a:r>
          </a:p>
          <a:p>
            <a:pPr algn="ctr">
              <a:lnSpc>
                <a:spcPts val="13999"/>
              </a:lnSpc>
            </a:pPr>
            <a:r>
              <a:rPr lang="en-US" sz="9999">
                <a:solidFill>
                  <a:srgbClr val="000000"/>
                </a:solidFill>
                <a:latin typeface="Intro"/>
                <a:ea typeface="Intro"/>
                <a:cs typeface="Intro"/>
                <a:sym typeface="Intro"/>
              </a:rPr>
              <a:t>(IOT SECURITY)</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000000"/>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900714" y="6751371"/>
            <a:ext cx="8486572" cy="2506929"/>
          </a:xfrm>
          <a:custGeom>
            <a:avLst/>
            <a:gdLst/>
            <a:ahLst/>
            <a:cxnLst/>
            <a:rect r="r" b="b" t="t" l="l"/>
            <a:pathLst>
              <a:path h="2506929" w="8486572">
                <a:moveTo>
                  <a:pt x="0" y="0"/>
                </a:moveTo>
                <a:lnTo>
                  <a:pt x="8486572" y="0"/>
                </a:lnTo>
                <a:lnTo>
                  <a:pt x="8486572" y="2506929"/>
                </a:lnTo>
                <a:lnTo>
                  <a:pt x="0" y="2506929"/>
                </a:lnTo>
                <a:lnTo>
                  <a:pt x="0" y="0"/>
                </a:lnTo>
                <a:close/>
              </a:path>
            </a:pathLst>
          </a:custGeom>
          <a:blipFill>
            <a:blip r:embed="rId2"/>
            <a:stretch>
              <a:fillRect l="0" t="0" r="0" b="0"/>
            </a:stretch>
          </a:blipFill>
        </p:spPr>
      </p:sp>
      <p:sp>
        <p:nvSpPr>
          <p:cNvPr name="TextBox 9" id="9"/>
          <p:cNvSpPr txBox="true"/>
          <p:nvPr/>
        </p:nvSpPr>
        <p:spPr>
          <a:xfrm rot="0">
            <a:off x="3625498" y="149612"/>
            <a:ext cx="11037005"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OWASP TOP 10 (IOT)</a:t>
            </a:r>
          </a:p>
        </p:txBody>
      </p:sp>
      <p:sp>
        <p:nvSpPr>
          <p:cNvPr name="TextBox 10" id="10"/>
          <p:cNvSpPr txBox="true"/>
          <p:nvPr/>
        </p:nvSpPr>
        <p:spPr>
          <a:xfrm rot="0">
            <a:off x="1357018" y="2178279"/>
            <a:ext cx="15573965" cy="3943352"/>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Ubuntu"/>
                <a:ea typeface="Ubuntu"/>
                <a:cs typeface="Ubuntu"/>
                <a:sym typeface="Ubuntu"/>
              </a:rPr>
              <a:t>A</a:t>
            </a:r>
            <a:r>
              <a:rPr lang="en-US" sz="4499">
                <a:solidFill>
                  <a:srgbClr val="000000"/>
                </a:solidFill>
                <a:latin typeface="Ubuntu"/>
                <a:ea typeface="Ubuntu"/>
                <a:cs typeface="Ubuntu"/>
                <a:sym typeface="Ubuntu"/>
              </a:rPr>
              <a:t> project designed to help manufacturers, developers, and consumers better understand the security issues associated with IoT and to enable users to make better security decisions when building, deploying, or assessing IoT technologies.     </a:t>
            </a:r>
            <a:r>
              <a:rPr lang="en-US" sz="4499" i="true">
                <a:solidFill>
                  <a:srgbClr val="000000"/>
                </a:solidFill>
                <a:latin typeface="Ubuntu Italics"/>
                <a:ea typeface="Ubuntu Italics"/>
                <a:cs typeface="Ubuntu Italics"/>
                <a:sym typeface="Ubuntu Italics"/>
              </a:rPr>
              <a:t>~ OWASP</a:t>
            </a: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926403" y="2280441"/>
            <a:ext cx="2639518" cy="2303580"/>
          </a:xfrm>
          <a:custGeom>
            <a:avLst/>
            <a:gdLst/>
            <a:ahLst/>
            <a:cxnLst/>
            <a:rect r="r" b="b" t="t" l="l"/>
            <a:pathLst>
              <a:path h="2303580" w="2639518">
                <a:moveTo>
                  <a:pt x="0" y="0"/>
                </a:moveTo>
                <a:lnTo>
                  <a:pt x="2639519" y="0"/>
                </a:lnTo>
                <a:lnTo>
                  <a:pt x="2639519" y="2303579"/>
                </a:lnTo>
                <a:lnTo>
                  <a:pt x="0" y="2303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249679" y="5535810"/>
            <a:ext cx="3316243" cy="3316243"/>
          </a:xfrm>
          <a:custGeom>
            <a:avLst/>
            <a:gdLst/>
            <a:ahLst/>
            <a:cxnLst/>
            <a:rect r="r" b="b" t="t" l="l"/>
            <a:pathLst>
              <a:path h="3316243" w="3316243">
                <a:moveTo>
                  <a:pt x="0" y="0"/>
                </a:moveTo>
                <a:lnTo>
                  <a:pt x="3316243" y="0"/>
                </a:lnTo>
                <a:lnTo>
                  <a:pt x="3316243" y="3316243"/>
                </a:lnTo>
                <a:lnTo>
                  <a:pt x="0" y="3316243"/>
                </a:lnTo>
                <a:lnTo>
                  <a:pt x="0" y="0"/>
                </a:lnTo>
                <a:close/>
              </a:path>
            </a:pathLst>
          </a:custGeom>
          <a:blipFill>
            <a:blip r:embed="rId4"/>
            <a:stretch>
              <a:fillRect l="0" t="0" r="0" b="0"/>
            </a:stretch>
          </a:blipFill>
        </p:spPr>
      </p:sp>
      <p:sp>
        <p:nvSpPr>
          <p:cNvPr name="TextBox 10" id="10"/>
          <p:cNvSpPr txBox="true"/>
          <p:nvPr/>
        </p:nvSpPr>
        <p:spPr>
          <a:xfrm rot="0">
            <a:off x="197244" y="2058353"/>
            <a:ext cx="14748209" cy="6008370"/>
          </a:xfrm>
          <a:prstGeom prst="rect">
            <a:avLst/>
          </a:prstGeom>
        </p:spPr>
        <p:txBody>
          <a:bodyPr anchor="t" rtlCol="false" tIns="0" lIns="0" bIns="0" rIns="0">
            <a:spAutoFit/>
          </a:bodyPr>
          <a:lstStyle/>
          <a:p>
            <a:pPr algn="just" marL="1036320" indent="-518160" lvl="1">
              <a:lnSpc>
                <a:spcPts val="7200"/>
              </a:lnSpc>
              <a:buAutoNum type="arabicPeriod" startAt="1"/>
            </a:pPr>
            <a:r>
              <a:rPr lang="en-US" b="true" sz="4800">
                <a:solidFill>
                  <a:srgbClr val="000000"/>
                </a:solidFill>
                <a:latin typeface="Ubuntu Bold"/>
                <a:ea typeface="Ubuntu Bold"/>
                <a:cs typeface="Ubuntu Bold"/>
                <a:sym typeface="Ubuntu Bold"/>
              </a:rPr>
              <a:t>Weak, Guessable, or Hardcoded Passwords</a:t>
            </a:r>
          </a:p>
          <a:p>
            <a:pPr algn="just" marL="1856745" indent="-618915" lvl="2">
              <a:lnSpc>
                <a:spcPts val="6450"/>
              </a:lnSpc>
              <a:buFont typeface="Arial"/>
              <a:buChar char="⚬"/>
            </a:pPr>
            <a:r>
              <a:rPr lang="en-US" sz="4300">
                <a:solidFill>
                  <a:srgbClr val="000000"/>
                </a:solidFill>
                <a:latin typeface="Ubuntu"/>
                <a:ea typeface="Ubuntu"/>
                <a:cs typeface="Ubuntu"/>
                <a:sym typeface="Ubuntu"/>
              </a:rPr>
              <a:t>Default or hardcoded passwords allow easy access.</a:t>
            </a:r>
          </a:p>
          <a:p>
            <a:pPr algn="just" marL="1856745" indent="-618915" lvl="2">
              <a:lnSpc>
                <a:spcPts val="6450"/>
              </a:lnSpc>
              <a:buFont typeface="Arial"/>
              <a:buChar char="⚬"/>
            </a:pPr>
            <a:r>
              <a:rPr lang="en-US" sz="4300">
                <a:solidFill>
                  <a:srgbClr val="000000"/>
                </a:solidFill>
                <a:latin typeface="Ubuntu"/>
                <a:ea typeface="Ubuntu"/>
                <a:cs typeface="Ubuntu"/>
                <a:sym typeface="Ubuntu"/>
              </a:rPr>
              <a:t>Weak and Guessable Passwords are easy to brute.</a:t>
            </a:r>
          </a:p>
          <a:p>
            <a:pPr algn="just">
              <a:lnSpc>
                <a:spcPts val="7200"/>
              </a:lnSpc>
            </a:pPr>
          </a:p>
          <a:p>
            <a:pPr algn="just">
              <a:lnSpc>
                <a:spcPts val="7200"/>
              </a:lnSpc>
            </a:pPr>
            <a:r>
              <a:rPr lang="en-US" sz="4800" b="true">
                <a:solidFill>
                  <a:srgbClr val="000000"/>
                </a:solidFill>
                <a:latin typeface="Ubuntu Bold"/>
                <a:ea typeface="Ubuntu Bold"/>
                <a:cs typeface="Ubuntu Bold"/>
                <a:sym typeface="Ubuntu Bold"/>
              </a:rPr>
              <a:t>    2. </a:t>
            </a:r>
            <a:r>
              <a:rPr lang="en-US" sz="4800" b="true">
                <a:solidFill>
                  <a:srgbClr val="000000"/>
                </a:solidFill>
                <a:latin typeface="Ubuntu Bold"/>
                <a:ea typeface="Ubuntu Bold"/>
                <a:cs typeface="Ubuntu Bold"/>
                <a:sym typeface="Ubuntu Bold"/>
              </a:rPr>
              <a:t>Insecure Network Serv</a:t>
            </a:r>
            <a:r>
              <a:rPr lang="en-US" sz="4800" b="true">
                <a:solidFill>
                  <a:srgbClr val="000000"/>
                </a:solidFill>
                <a:latin typeface="Ubuntu Bold"/>
                <a:ea typeface="Ubuntu Bold"/>
                <a:cs typeface="Ubuntu Bold"/>
                <a:sym typeface="Ubuntu Bold"/>
              </a:rPr>
              <a:t>ices</a:t>
            </a:r>
          </a:p>
          <a:p>
            <a:pPr algn="just" marL="1856745" indent="-618915" lvl="2">
              <a:lnSpc>
                <a:spcPts val="6450"/>
              </a:lnSpc>
              <a:buFont typeface="Arial"/>
              <a:buChar char="⚬"/>
            </a:pPr>
            <a:r>
              <a:rPr lang="en-US" sz="4300">
                <a:solidFill>
                  <a:srgbClr val="000000"/>
                </a:solidFill>
                <a:latin typeface="Ubuntu"/>
                <a:ea typeface="Ubuntu"/>
                <a:cs typeface="Ubuntu"/>
                <a:sym typeface="Ubuntu"/>
              </a:rPr>
              <a:t>Exposed services can be remotely exploited.</a:t>
            </a:r>
          </a:p>
          <a:p>
            <a:pPr algn="just" marL="1856745" indent="-618915" lvl="2">
              <a:lnSpc>
                <a:spcPts val="6450"/>
              </a:lnSpc>
              <a:buFont typeface="Arial"/>
              <a:buChar char="⚬"/>
            </a:pPr>
            <a:r>
              <a:rPr lang="en-US" sz="4300">
                <a:solidFill>
                  <a:srgbClr val="000000"/>
                </a:solidFill>
                <a:latin typeface="Ubuntu"/>
                <a:ea typeface="Ubuntu"/>
                <a:cs typeface="Ubuntu"/>
                <a:sym typeface="Ubuntu"/>
              </a:rPr>
              <a:t>Insecure endpoint and API are a threat.</a:t>
            </a:r>
          </a:p>
        </p:txBody>
      </p:sp>
      <p:sp>
        <p:nvSpPr>
          <p:cNvPr name="TextBox 11" id="11"/>
          <p:cNvSpPr txBox="true"/>
          <p:nvPr/>
        </p:nvSpPr>
        <p:spPr>
          <a:xfrm rot="0">
            <a:off x="3625498" y="149612"/>
            <a:ext cx="11037005"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OWASP TOP 10 (IOT)</a:t>
            </a:r>
          </a:p>
        </p:txBody>
      </p:sp>
      <p:sp>
        <p:nvSpPr>
          <p:cNvPr name="TextBox 12" id="12"/>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8194" y="2095500"/>
            <a:ext cx="15173065" cy="5934075"/>
          </a:xfrm>
          <a:prstGeom prst="rect">
            <a:avLst/>
          </a:prstGeom>
        </p:spPr>
        <p:txBody>
          <a:bodyPr anchor="t" rtlCol="false" tIns="0" lIns="0" bIns="0" rIns="0">
            <a:spAutoFit/>
          </a:bodyPr>
          <a:lstStyle/>
          <a:p>
            <a:pPr algn="l">
              <a:lnSpc>
                <a:spcPts val="7200"/>
              </a:lnSpc>
            </a:pPr>
            <a:r>
              <a:rPr lang="en-US" sz="4800" b="true">
                <a:solidFill>
                  <a:srgbClr val="000000"/>
                </a:solidFill>
                <a:latin typeface="Ubuntu Bold"/>
                <a:ea typeface="Ubuntu Bold"/>
                <a:cs typeface="Ubuntu Bold"/>
                <a:sym typeface="Ubuntu Bold"/>
              </a:rPr>
              <a:t>    3. Insecure Ecosystem Interfaces</a:t>
            </a:r>
          </a:p>
          <a:p>
            <a:pPr algn="l" marL="1813566" indent="-604522" lvl="2">
              <a:lnSpc>
                <a:spcPts val="6300"/>
              </a:lnSpc>
              <a:buFont typeface="Arial"/>
              <a:buChar char="⚬"/>
            </a:pPr>
            <a:r>
              <a:rPr lang="en-US" sz="4200">
                <a:solidFill>
                  <a:srgbClr val="000000"/>
                </a:solidFill>
                <a:latin typeface="Ubuntu"/>
                <a:ea typeface="Ubuntu"/>
                <a:cs typeface="Ubuntu"/>
                <a:sym typeface="Ubuntu"/>
              </a:rPr>
              <a:t>Weak API/mobile/cloud interfaces can expose devices.</a:t>
            </a:r>
          </a:p>
          <a:p>
            <a:pPr algn="l" marL="1813566" indent="-604522" lvl="2">
              <a:lnSpc>
                <a:spcPts val="6300"/>
              </a:lnSpc>
              <a:buFont typeface="Arial"/>
              <a:buChar char="⚬"/>
            </a:pPr>
            <a:r>
              <a:rPr lang="en-US" sz="4200">
                <a:solidFill>
                  <a:srgbClr val="000000"/>
                </a:solidFill>
                <a:latin typeface="Ubuntu"/>
                <a:ea typeface="Ubuntu"/>
                <a:cs typeface="Ubuntu"/>
                <a:sym typeface="Ubuntu"/>
              </a:rPr>
              <a:t>Poor authentication mechanisms can be dangerous.</a:t>
            </a:r>
          </a:p>
          <a:p>
            <a:pPr algn="l">
              <a:lnSpc>
                <a:spcPts val="7200"/>
              </a:lnSpc>
            </a:pPr>
          </a:p>
          <a:p>
            <a:pPr algn="l">
              <a:lnSpc>
                <a:spcPts val="7200"/>
              </a:lnSpc>
            </a:pPr>
            <a:r>
              <a:rPr lang="en-US" sz="4800">
                <a:solidFill>
                  <a:srgbClr val="000000"/>
                </a:solidFill>
                <a:latin typeface="Ubuntu"/>
                <a:ea typeface="Ubuntu"/>
                <a:cs typeface="Ubuntu"/>
                <a:sym typeface="Ubuntu"/>
              </a:rPr>
              <a:t>   </a:t>
            </a:r>
            <a:r>
              <a:rPr lang="en-US" sz="4800" b="true">
                <a:solidFill>
                  <a:srgbClr val="000000"/>
                </a:solidFill>
                <a:latin typeface="Ubuntu Bold"/>
                <a:ea typeface="Ubuntu Bold"/>
                <a:cs typeface="Ubuntu Bold"/>
                <a:sym typeface="Ubuntu Bold"/>
              </a:rPr>
              <a:t> 4. Lack of Secure Update Mechanism</a:t>
            </a:r>
          </a:p>
          <a:p>
            <a:pPr algn="l" marL="1813560" indent="-604520" lvl="2">
              <a:lnSpc>
                <a:spcPts val="6300"/>
              </a:lnSpc>
              <a:buFont typeface="Arial"/>
              <a:buChar char="⚬"/>
            </a:pPr>
            <a:r>
              <a:rPr lang="en-US" sz="4200">
                <a:solidFill>
                  <a:srgbClr val="000000"/>
                </a:solidFill>
                <a:latin typeface="Ubuntu"/>
                <a:ea typeface="Ubuntu"/>
                <a:cs typeface="Ubuntu"/>
                <a:sym typeface="Ubuntu"/>
              </a:rPr>
              <a:t>Insecure or missing firmware updates or patches.</a:t>
            </a:r>
          </a:p>
          <a:p>
            <a:pPr algn="l" marL="1813560" indent="-604520" lvl="2">
              <a:lnSpc>
                <a:spcPts val="6300"/>
              </a:lnSpc>
              <a:buFont typeface="Arial"/>
              <a:buChar char="⚬"/>
            </a:pPr>
            <a:r>
              <a:rPr lang="en-US" sz="4200">
                <a:solidFill>
                  <a:srgbClr val="000000"/>
                </a:solidFill>
                <a:latin typeface="Ubuntu"/>
                <a:ea typeface="Ubuntu"/>
                <a:cs typeface="Ubuntu"/>
                <a:sym typeface="Ubuntu"/>
              </a:rPr>
              <a:t>Updates transmitted over insecure protocols (HTTP)</a:t>
            </a:r>
          </a:p>
        </p:txBody>
      </p:sp>
      <p:sp>
        <p:nvSpPr>
          <p:cNvPr name="Freeform 9" id="9"/>
          <p:cNvSpPr/>
          <p:nvPr/>
        </p:nvSpPr>
        <p:spPr>
          <a:xfrm flipH="false" flipV="false" rot="0">
            <a:off x="15351259" y="2331720"/>
            <a:ext cx="2936741" cy="2308483"/>
          </a:xfrm>
          <a:custGeom>
            <a:avLst/>
            <a:gdLst/>
            <a:ahLst/>
            <a:cxnLst/>
            <a:rect r="r" b="b" t="t" l="l"/>
            <a:pathLst>
              <a:path h="2308483" w="2936741">
                <a:moveTo>
                  <a:pt x="0" y="0"/>
                </a:moveTo>
                <a:lnTo>
                  <a:pt x="2936741" y="0"/>
                </a:lnTo>
                <a:lnTo>
                  <a:pt x="2936741" y="2308483"/>
                </a:lnTo>
                <a:lnTo>
                  <a:pt x="0" y="2308483"/>
                </a:lnTo>
                <a:lnTo>
                  <a:pt x="0" y="0"/>
                </a:lnTo>
                <a:close/>
              </a:path>
            </a:pathLst>
          </a:custGeom>
          <a:blipFill>
            <a:blip r:embed="rId2"/>
            <a:stretch>
              <a:fillRect l="0" t="0" r="0" b="0"/>
            </a:stretch>
          </a:blipFill>
        </p:spPr>
      </p:sp>
      <p:sp>
        <p:nvSpPr>
          <p:cNvPr name="TextBox 10" id="10"/>
          <p:cNvSpPr txBox="true"/>
          <p:nvPr/>
        </p:nvSpPr>
        <p:spPr>
          <a:xfrm rot="0">
            <a:off x="3625498" y="149612"/>
            <a:ext cx="11037005"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OWASP TOP 10 (IOT)</a:t>
            </a:r>
          </a:p>
        </p:txBody>
      </p:sp>
      <p:sp>
        <p:nvSpPr>
          <p:cNvPr name="Freeform 11" id="11"/>
          <p:cNvSpPr/>
          <p:nvPr/>
        </p:nvSpPr>
        <p:spPr>
          <a:xfrm flipH="false" flipV="false" rot="0">
            <a:off x="15058896" y="5868928"/>
            <a:ext cx="2779826" cy="2520802"/>
          </a:xfrm>
          <a:custGeom>
            <a:avLst/>
            <a:gdLst/>
            <a:ahLst/>
            <a:cxnLst/>
            <a:rect r="r" b="b" t="t" l="l"/>
            <a:pathLst>
              <a:path h="2520802" w="2779826">
                <a:moveTo>
                  <a:pt x="0" y="0"/>
                </a:moveTo>
                <a:lnTo>
                  <a:pt x="2779826" y="0"/>
                </a:lnTo>
                <a:lnTo>
                  <a:pt x="2779826" y="2520802"/>
                </a:lnTo>
                <a:lnTo>
                  <a:pt x="0" y="2520802"/>
                </a:lnTo>
                <a:lnTo>
                  <a:pt x="0" y="0"/>
                </a:lnTo>
                <a:close/>
              </a:path>
            </a:pathLst>
          </a:custGeom>
          <a:blipFill>
            <a:blip r:embed="rId3"/>
            <a:stretch>
              <a:fillRect l="-22833" t="-19080" r="0" b="-16375"/>
            </a:stretch>
          </a:blipFill>
        </p:spPr>
      </p:sp>
      <p:sp>
        <p:nvSpPr>
          <p:cNvPr name="TextBox 12" id="12"/>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8194" y="2095500"/>
            <a:ext cx="15250651" cy="5934075"/>
          </a:xfrm>
          <a:prstGeom prst="rect">
            <a:avLst/>
          </a:prstGeom>
        </p:spPr>
        <p:txBody>
          <a:bodyPr anchor="t" rtlCol="false" tIns="0" lIns="0" bIns="0" rIns="0">
            <a:spAutoFit/>
          </a:bodyPr>
          <a:lstStyle/>
          <a:p>
            <a:pPr algn="l">
              <a:lnSpc>
                <a:spcPts val="7200"/>
              </a:lnSpc>
            </a:pPr>
            <a:r>
              <a:rPr lang="en-US" sz="4800" b="true">
                <a:solidFill>
                  <a:srgbClr val="000000"/>
                </a:solidFill>
                <a:latin typeface="Ubuntu Bold"/>
                <a:ea typeface="Ubuntu Bold"/>
                <a:cs typeface="Ubuntu Bold"/>
                <a:sym typeface="Ubuntu Bold"/>
              </a:rPr>
              <a:t>    5. Use</a:t>
            </a:r>
            <a:r>
              <a:rPr lang="en-US" sz="4800" b="true">
                <a:solidFill>
                  <a:srgbClr val="000000"/>
                </a:solidFill>
                <a:latin typeface="Ubuntu Bold"/>
                <a:ea typeface="Ubuntu Bold"/>
                <a:cs typeface="Ubuntu Bold"/>
                <a:sym typeface="Ubuntu Bold"/>
              </a:rPr>
              <a:t> of Insecure or Outdated Components</a:t>
            </a:r>
          </a:p>
          <a:p>
            <a:pPr algn="l" marL="1813560" indent="-604520" lvl="2">
              <a:lnSpc>
                <a:spcPts val="6300"/>
              </a:lnSpc>
              <a:buFont typeface="Arial"/>
              <a:buChar char="⚬"/>
            </a:pPr>
            <a:r>
              <a:rPr lang="en-US" sz="4200">
                <a:solidFill>
                  <a:srgbClr val="000000"/>
                </a:solidFill>
                <a:latin typeface="Ubuntu"/>
                <a:ea typeface="Ubuntu"/>
                <a:cs typeface="Ubuntu"/>
                <a:sym typeface="Ubuntu"/>
              </a:rPr>
              <a:t>Outdated libraries or components can be exploited.</a:t>
            </a:r>
          </a:p>
          <a:p>
            <a:pPr algn="l" marL="1813560" indent="-604520" lvl="2">
              <a:lnSpc>
                <a:spcPts val="6300"/>
              </a:lnSpc>
              <a:buFont typeface="Arial"/>
              <a:buChar char="⚬"/>
            </a:pPr>
            <a:r>
              <a:rPr lang="en-US" sz="4200">
                <a:solidFill>
                  <a:srgbClr val="000000"/>
                </a:solidFill>
                <a:latin typeface="Ubuntu"/>
                <a:ea typeface="Ubuntu"/>
                <a:cs typeface="Ubuntu"/>
                <a:sym typeface="Ubuntu"/>
              </a:rPr>
              <a:t>Unpatched dependencies increase security risks.</a:t>
            </a:r>
          </a:p>
          <a:p>
            <a:pPr algn="l">
              <a:lnSpc>
                <a:spcPts val="7200"/>
              </a:lnSpc>
            </a:pPr>
          </a:p>
          <a:p>
            <a:pPr algn="l">
              <a:lnSpc>
                <a:spcPts val="7200"/>
              </a:lnSpc>
            </a:pPr>
            <a:r>
              <a:rPr lang="en-US" sz="4800">
                <a:solidFill>
                  <a:srgbClr val="000000"/>
                </a:solidFill>
                <a:latin typeface="Ubuntu"/>
                <a:ea typeface="Ubuntu"/>
                <a:cs typeface="Ubuntu"/>
                <a:sym typeface="Ubuntu"/>
              </a:rPr>
              <a:t>    </a:t>
            </a:r>
            <a:r>
              <a:rPr lang="en-US" sz="4800" b="true">
                <a:solidFill>
                  <a:srgbClr val="000000"/>
                </a:solidFill>
                <a:latin typeface="Ubuntu Bold"/>
                <a:ea typeface="Ubuntu Bold"/>
                <a:cs typeface="Ubuntu Bold"/>
                <a:sym typeface="Ubuntu Bold"/>
              </a:rPr>
              <a:t>6. </a:t>
            </a:r>
            <a:r>
              <a:rPr lang="en-US" sz="4800" b="true">
                <a:solidFill>
                  <a:srgbClr val="000000"/>
                </a:solidFill>
                <a:latin typeface="Ubuntu Bold"/>
                <a:ea typeface="Ubuntu Bold"/>
                <a:cs typeface="Ubuntu Bold"/>
                <a:sym typeface="Ubuntu Bold"/>
              </a:rPr>
              <a:t>Insufficient Privacy Protection</a:t>
            </a:r>
          </a:p>
          <a:p>
            <a:pPr algn="l" marL="1813560" indent="-604520" lvl="2">
              <a:lnSpc>
                <a:spcPts val="6300"/>
              </a:lnSpc>
              <a:buFont typeface="Arial"/>
              <a:buChar char="⚬"/>
            </a:pPr>
            <a:r>
              <a:rPr lang="en-US" sz="4200">
                <a:solidFill>
                  <a:srgbClr val="000000"/>
                </a:solidFill>
                <a:latin typeface="Ubuntu"/>
                <a:ea typeface="Ubuntu"/>
                <a:cs typeface="Ubuntu"/>
                <a:sym typeface="Ubuntu"/>
              </a:rPr>
              <a:t>Per</a:t>
            </a:r>
            <a:r>
              <a:rPr lang="en-US" sz="4200">
                <a:solidFill>
                  <a:srgbClr val="000000"/>
                </a:solidFill>
                <a:latin typeface="Ubuntu"/>
                <a:ea typeface="Ubuntu"/>
                <a:cs typeface="Ubuntu"/>
                <a:sym typeface="Ubuntu"/>
              </a:rPr>
              <a:t>sonal or Sensitive data exposure or misuse.</a:t>
            </a:r>
          </a:p>
          <a:p>
            <a:pPr algn="l" marL="1813560" indent="-604520" lvl="2">
              <a:lnSpc>
                <a:spcPts val="6300"/>
              </a:lnSpc>
              <a:buFont typeface="Arial"/>
              <a:buChar char="⚬"/>
            </a:pPr>
            <a:r>
              <a:rPr lang="en-US" sz="4200">
                <a:solidFill>
                  <a:srgbClr val="000000"/>
                </a:solidFill>
                <a:latin typeface="Ubuntu"/>
                <a:ea typeface="Ubuntu"/>
                <a:cs typeface="Ubuntu"/>
                <a:sym typeface="Ubuntu"/>
              </a:rPr>
              <a:t>Weak data handling may lead to privacy violations.</a:t>
            </a:r>
          </a:p>
        </p:txBody>
      </p:sp>
      <p:sp>
        <p:nvSpPr>
          <p:cNvPr name="Freeform 9" id="9"/>
          <p:cNvSpPr/>
          <p:nvPr/>
        </p:nvSpPr>
        <p:spPr>
          <a:xfrm flipH="false" flipV="false" rot="0">
            <a:off x="14878411" y="2184364"/>
            <a:ext cx="2908860" cy="2745107"/>
          </a:xfrm>
          <a:custGeom>
            <a:avLst/>
            <a:gdLst/>
            <a:ahLst/>
            <a:cxnLst/>
            <a:rect r="r" b="b" t="t" l="l"/>
            <a:pathLst>
              <a:path h="2745107" w="2908860">
                <a:moveTo>
                  <a:pt x="0" y="0"/>
                </a:moveTo>
                <a:lnTo>
                  <a:pt x="2908859" y="0"/>
                </a:lnTo>
                <a:lnTo>
                  <a:pt x="2908859" y="2745107"/>
                </a:lnTo>
                <a:lnTo>
                  <a:pt x="0" y="2745107"/>
                </a:lnTo>
                <a:lnTo>
                  <a:pt x="0" y="0"/>
                </a:lnTo>
                <a:close/>
              </a:path>
            </a:pathLst>
          </a:custGeom>
          <a:blipFill>
            <a:blip r:embed="rId2"/>
            <a:stretch>
              <a:fillRect l="-16553" t="-11931" r="0" b="-11575"/>
            </a:stretch>
          </a:blipFill>
        </p:spPr>
      </p:sp>
      <p:sp>
        <p:nvSpPr>
          <p:cNvPr name="Freeform 10" id="10"/>
          <p:cNvSpPr/>
          <p:nvPr/>
        </p:nvSpPr>
        <p:spPr>
          <a:xfrm flipH="false" flipV="false" rot="0">
            <a:off x="15013209" y="5627778"/>
            <a:ext cx="2157742" cy="2216059"/>
          </a:xfrm>
          <a:custGeom>
            <a:avLst/>
            <a:gdLst/>
            <a:ahLst/>
            <a:cxnLst/>
            <a:rect r="r" b="b" t="t" l="l"/>
            <a:pathLst>
              <a:path h="2216059" w="2157742">
                <a:moveTo>
                  <a:pt x="0" y="0"/>
                </a:moveTo>
                <a:lnTo>
                  <a:pt x="2157741" y="0"/>
                </a:lnTo>
                <a:lnTo>
                  <a:pt x="2157741" y="2216059"/>
                </a:lnTo>
                <a:lnTo>
                  <a:pt x="0" y="2216059"/>
                </a:lnTo>
                <a:lnTo>
                  <a:pt x="0" y="0"/>
                </a:lnTo>
                <a:close/>
              </a:path>
            </a:pathLst>
          </a:custGeom>
          <a:blipFill>
            <a:blip r:embed="rId3"/>
            <a:stretch>
              <a:fillRect l="0" t="0" r="0" b="0"/>
            </a:stretch>
          </a:blipFill>
        </p:spPr>
      </p:sp>
      <p:sp>
        <p:nvSpPr>
          <p:cNvPr name="TextBox 11" id="11"/>
          <p:cNvSpPr txBox="true"/>
          <p:nvPr/>
        </p:nvSpPr>
        <p:spPr>
          <a:xfrm rot="0">
            <a:off x="3625498" y="149612"/>
            <a:ext cx="11037005"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OWASP TOP 10 (IOT)</a:t>
            </a:r>
          </a:p>
        </p:txBody>
      </p:sp>
      <p:sp>
        <p:nvSpPr>
          <p:cNvPr name="TextBox 12" id="12"/>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8194" y="2095500"/>
            <a:ext cx="15069379" cy="5934075"/>
          </a:xfrm>
          <a:prstGeom prst="rect">
            <a:avLst/>
          </a:prstGeom>
        </p:spPr>
        <p:txBody>
          <a:bodyPr anchor="t" rtlCol="false" tIns="0" lIns="0" bIns="0" rIns="0">
            <a:spAutoFit/>
          </a:bodyPr>
          <a:lstStyle/>
          <a:p>
            <a:pPr algn="l">
              <a:lnSpc>
                <a:spcPts val="7200"/>
              </a:lnSpc>
            </a:pPr>
            <a:r>
              <a:rPr lang="en-US" sz="4800" b="true">
                <a:solidFill>
                  <a:srgbClr val="000000"/>
                </a:solidFill>
                <a:latin typeface="Ubuntu Bold"/>
                <a:ea typeface="Ubuntu Bold"/>
                <a:cs typeface="Ubuntu Bold"/>
                <a:sym typeface="Ubuntu Bold"/>
              </a:rPr>
              <a:t>    7. Insecure Data Transfer and Storage</a:t>
            </a:r>
          </a:p>
          <a:p>
            <a:pPr algn="l" marL="1813566" indent="-604522" lvl="2">
              <a:lnSpc>
                <a:spcPts val="6300"/>
              </a:lnSpc>
              <a:buFont typeface="Arial"/>
              <a:buChar char="⚬"/>
            </a:pPr>
            <a:r>
              <a:rPr lang="en-US" sz="4200">
                <a:solidFill>
                  <a:srgbClr val="000000"/>
                </a:solidFill>
                <a:latin typeface="Ubuntu"/>
                <a:ea typeface="Ubuntu"/>
                <a:cs typeface="Ubuntu"/>
                <a:sym typeface="Ubuntu"/>
              </a:rPr>
              <a:t>Data not encrypted in transit or at rest.</a:t>
            </a:r>
          </a:p>
          <a:p>
            <a:pPr algn="l" marL="1813566" indent="-604522" lvl="2">
              <a:lnSpc>
                <a:spcPts val="6300"/>
              </a:lnSpc>
              <a:buFont typeface="Arial"/>
              <a:buChar char="⚬"/>
            </a:pPr>
            <a:r>
              <a:rPr lang="en-US" sz="4200">
                <a:solidFill>
                  <a:srgbClr val="000000"/>
                </a:solidFill>
                <a:latin typeface="Ubuntu"/>
                <a:ea typeface="Ubuntu"/>
                <a:cs typeface="Ubuntu"/>
                <a:sym typeface="Ubuntu"/>
              </a:rPr>
              <a:t>Weak protocols can expose sensitive information.</a:t>
            </a:r>
          </a:p>
          <a:p>
            <a:pPr algn="l">
              <a:lnSpc>
                <a:spcPts val="7200"/>
              </a:lnSpc>
            </a:pPr>
          </a:p>
          <a:p>
            <a:pPr algn="l">
              <a:lnSpc>
                <a:spcPts val="7200"/>
              </a:lnSpc>
            </a:pPr>
            <a:r>
              <a:rPr lang="en-US" sz="4800">
                <a:solidFill>
                  <a:srgbClr val="000000"/>
                </a:solidFill>
                <a:latin typeface="Ubuntu"/>
                <a:ea typeface="Ubuntu"/>
                <a:cs typeface="Ubuntu"/>
                <a:sym typeface="Ubuntu"/>
              </a:rPr>
              <a:t>    </a:t>
            </a:r>
            <a:r>
              <a:rPr lang="en-US" sz="4800" b="true">
                <a:solidFill>
                  <a:srgbClr val="000000"/>
                </a:solidFill>
                <a:latin typeface="Ubuntu Bold"/>
                <a:ea typeface="Ubuntu Bold"/>
                <a:cs typeface="Ubuntu Bold"/>
                <a:sym typeface="Ubuntu Bold"/>
              </a:rPr>
              <a:t>8. </a:t>
            </a:r>
            <a:r>
              <a:rPr lang="en-US" sz="4800" b="true">
                <a:solidFill>
                  <a:srgbClr val="000000"/>
                </a:solidFill>
                <a:latin typeface="Ubuntu Bold"/>
                <a:ea typeface="Ubuntu Bold"/>
                <a:cs typeface="Ubuntu Bold"/>
                <a:sym typeface="Ubuntu Bold"/>
              </a:rPr>
              <a:t>Lack of Device Management</a:t>
            </a:r>
          </a:p>
          <a:p>
            <a:pPr algn="l" marL="1813566" indent="-604522" lvl="2">
              <a:lnSpc>
                <a:spcPts val="6300"/>
              </a:lnSpc>
              <a:buFont typeface="Arial"/>
              <a:buChar char="⚬"/>
            </a:pPr>
            <a:r>
              <a:rPr lang="en-US" sz="4200">
                <a:solidFill>
                  <a:srgbClr val="000000"/>
                </a:solidFill>
                <a:latin typeface="Ubuntu"/>
                <a:ea typeface="Ubuntu"/>
                <a:cs typeface="Ubuntu"/>
                <a:sym typeface="Ubuntu"/>
              </a:rPr>
              <a:t>Poor and dis-organized asset or update management.</a:t>
            </a:r>
          </a:p>
          <a:p>
            <a:pPr algn="l" marL="1813566" indent="-604522" lvl="2">
              <a:lnSpc>
                <a:spcPts val="6300"/>
              </a:lnSpc>
              <a:buFont typeface="Arial"/>
              <a:buChar char="⚬"/>
            </a:pPr>
            <a:r>
              <a:rPr lang="en-US" sz="4200">
                <a:solidFill>
                  <a:srgbClr val="000000"/>
                </a:solidFill>
                <a:latin typeface="Ubuntu"/>
                <a:ea typeface="Ubuntu"/>
                <a:cs typeface="Ubuntu"/>
                <a:sym typeface="Ubuntu"/>
              </a:rPr>
              <a:t>No centralized control over devices or policies.</a:t>
            </a:r>
          </a:p>
        </p:txBody>
      </p:sp>
      <p:sp>
        <p:nvSpPr>
          <p:cNvPr name="Freeform 9" id="9"/>
          <p:cNvSpPr/>
          <p:nvPr/>
        </p:nvSpPr>
        <p:spPr>
          <a:xfrm flipH="false" flipV="false" rot="0">
            <a:off x="14856189" y="5931722"/>
            <a:ext cx="2859154" cy="2314986"/>
          </a:xfrm>
          <a:custGeom>
            <a:avLst/>
            <a:gdLst/>
            <a:ahLst/>
            <a:cxnLst/>
            <a:rect r="r" b="b" t="t" l="l"/>
            <a:pathLst>
              <a:path h="2314986" w="2859154">
                <a:moveTo>
                  <a:pt x="0" y="0"/>
                </a:moveTo>
                <a:lnTo>
                  <a:pt x="2859155" y="0"/>
                </a:lnTo>
                <a:lnTo>
                  <a:pt x="2859155" y="2314985"/>
                </a:lnTo>
                <a:lnTo>
                  <a:pt x="0" y="2314985"/>
                </a:lnTo>
                <a:lnTo>
                  <a:pt x="0" y="0"/>
                </a:lnTo>
                <a:close/>
              </a:path>
            </a:pathLst>
          </a:custGeom>
          <a:blipFill>
            <a:blip r:embed="rId2"/>
            <a:stretch>
              <a:fillRect l="0" t="-11753" r="0" b="-11753"/>
            </a:stretch>
          </a:blipFill>
        </p:spPr>
      </p:sp>
      <p:sp>
        <p:nvSpPr>
          <p:cNvPr name="Freeform 10" id="10"/>
          <p:cNvSpPr/>
          <p:nvPr/>
        </p:nvSpPr>
        <p:spPr>
          <a:xfrm flipH="false" flipV="false" rot="0">
            <a:off x="14941149" y="1930693"/>
            <a:ext cx="2689234" cy="2117161"/>
          </a:xfrm>
          <a:custGeom>
            <a:avLst/>
            <a:gdLst/>
            <a:ahLst/>
            <a:cxnLst/>
            <a:rect r="r" b="b" t="t" l="l"/>
            <a:pathLst>
              <a:path h="2117161" w="2689234">
                <a:moveTo>
                  <a:pt x="0" y="0"/>
                </a:moveTo>
                <a:lnTo>
                  <a:pt x="2689235" y="0"/>
                </a:lnTo>
                <a:lnTo>
                  <a:pt x="2689235" y="2117160"/>
                </a:lnTo>
                <a:lnTo>
                  <a:pt x="0" y="2117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3625498" y="149612"/>
            <a:ext cx="11037005"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OWASP TOP 10 (IOT)</a:t>
            </a:r>
          </a:p>
        </p:txBody>
      </p:sp>
      <p:sp>
        <p:nvSpPr>
          <p:cNvPr name="TextBox 12" id="12"/>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453373" y="1865778"/>
            <a:ext cx="3046689" cy="2866979"/>
          </a:xfrm>
          <a:custGeom>
            <a:avLst/>
            <a:gdLst/>
            <a:ahLst/>
            <a:cxnLst/>
            <a:rect r="r" b="b" t="t" l="l"/>
            <a:pathLst>
              <a:path h="2866979" w="3046689">
                <a:moveTo>
                  <a:pt x="0" y="0"/>
                </a:moveTo>
                <a:lnTo>
                  <a:pt x="3046688" y="0"/>
                </a:lnTo>
                <a:lnTo>
                  <a:pt x="3046688" y="2866980"/>
                </a:lnTo>
                <a:lnTo>
                  <a:pt x="0" y="2866980"/>
                </a:lnTo>
                <a:lnTo>
                  <a:pt x="0" y="0"/>
                </a:lnTo>
                <a:close/>
              </a:path>
            </a:pathLst>
          </a:custGeom>
          <a:blipFill>
            <a:blip r:embed="rId2"/>
            <a:stretch>
              <a:fillRect l="-20833" t="-24590" r="-10775" b="-15268"/>
            </a:stretch>
          </a:blipFill>
        </p:spPr>
      </p:sp>
      <p:sp>
        <p:nvSpPr>
          <p:cNvPr name="TextBox 9" id="9"/>
          <p:cNvSpPr txBox="true"/>
          <p:nvPr/>
        </p:nvSpPr>
        <p:spPr>
          <a:xfrm rot="0">
            <a:off x="178194" y="2095500"/>
            <a:ext cx="14484308" cy="5934075"/>
          </a:xfrm>
          <a:prstGeom prst="rect">
            <a:avLst/>
          </a:prstGeom>
        </p:spPr>
        <p:txBody>
          <a:bodyPr anchor="t" rtlCol="false" tIns="0" lIns="0" bIns="0" rIns="0">
            <a:spAutoFit/>
          </a:bodyPr>
          <a:lstStyle/>
          <a:p>
            <a:pPr algn="l">
              <a:lnSpc>
                <a:spcPts val="7200"/>
              </a:lnSpc>
            </a:pPr>
            <a:r>
              <a:rPr lang="en-US" sz="4800" b="true">
                <a:solidFill>
                  <a:srgbClr val="000000"/>
                </a:solidFill>
                <a:latin typeface="Ubuntu Bold"/>
                <a:ea typeface="Ubuntu Bold"/>
                <a:cs typeface="Ubuntu Bold"/>
                <a:sym typeface="Ubuntu Bold"/>
              </a:rPr>
              <a:t>    9. Insecure Default Settings</a:t>
            </a:r>
          </a:p>
          <a:p>
            <a:pPr algn="l" marL="1813566" indent="-604522" lvl="2">
              <a:lnSpc>
                <a:spcPts val="6300"/>
              </a:lnSpc>
              <a:buFont typeface="Arial"/>
              <a:buChar char="⚬"/>
            </a:pPr>
            <a:r>
              <a:rPr lang="en-US" sz="4200">
                <a:solidFill>
                  <a:srgbClr val="000000"/>
                </a:solidFill>
                <a:latin typeface="Ubuntu"/>
                <a:ea typeface="Ubuntu"/>
                <a:cs typeface="Ubuntu"/>
                <a:sym typeface="Ubuntu"/>
              </a:rPr>
              <a:t>Devices shipped with weak and insecure defaults.</a:t>
            </a:r>
          </a:p>
          <a:p>
            <a:pPr algn="l" marL="1813566" indent="-604522" lvl="2">
              <a:lnSpc>
                <a:spcPts val="6300"/>
              </a:lnSpc>
              <a:buFont typeface="Arial"/>
              <a:buChar char="⚬"/>
            </a:pPr>
            <a:r>
              <a:rPr lang="en-US" sz="4200">
                <a:solidFill>
                  <a:srgbClr val="000000"/>
                </a:solidFill>
                <a:latin typeface="Ubuntu"/>
                <a:ea typeface="Ubuntu"/>
                <a:cs typeface="Ubuntu"/>
                <a:sym typeface="Ubuntu"/>
              </a:rPr>
              <a:t>Default credentials/settings often go unchanged.</a:t>
            </a:r>
          </a:p>
          <a:p>
            <a:pPr algn="l">
              <a:lnSpc>
                <a:spcPts val="7200"/>
              </a:lnSpc>
            </a:pPr>
          </a:p>
          <a:p>
            <a:pPr algn="l">
              <a:lnSpc>
                <a:spcPts val="7200"/>
              </a:lnSpc>
            </a:pPr>
            <a:r>
              <a:rPr lang="en-US" sz="4800">
                <a:solidFill>
                  <a:srgbClr val="000000"/>
                </a:solidFill>
                <a:latin typeface="Ubuntu"/>
                <a:ea typeface="Ubuntu"/>
                <a:cs typeface="Ubuntu"/>
                <a:sym typeface="Ubuntu"/>
              </a:rPr>
              <a:t>    </a:t>
            </a:r>
            <a:r>
              <a:rPr lang="en-US" sz="4800" b="true">
                <a:solidFill>
                  <a:srgbClr val="000000"/>
                </a:solidFill>
                <a:latin typeface="Ubuntu Bold"/>
                <a:ea typeface="Ubuntu Bold"/>
                <a:cs typeface="Ubuntu Bold"/>
                <a:sym typeface="Ubuntu Bold"/>
              </a:rPr>
              <a:t>10. </a:t>
            </a:r>
            <a:r>
              <a:rPr lang="en-US" sz="4800" b="true">
                <a:solidFill>
                  <a:srgbClr val="000000"/>
                </a:solidFill>
                <a:latin typeface="Ubuntu Bold"/>
                <a:ea typeface="Ubuntu Bold"/>
                <a:cs typeface="Ubuntu Bold"/>
                <a:sym typeface="Ubuntu Bold"/>
              </a:rPr>
              <a:t>Lack of Phy</a:t>
            </a:r>
            <a:r>
              <a:rPr lang="en-US" sz="4800" b="true">
                <a:solidFill>
                  <a:srgbClr val="000000"/>
                </a:solidFill>
                <a:latin typeface="Ubuntu Bold"/>
                <a:ea typeface="Ubuntu Bold"/>
                <a:cs typeface="Ubuntu Bold"/>
                <a:sym typeface="Ubuntu Bold"/>
              </a:rPr>
              <a:t>sical Hardening</a:t>
            </a:r>
          </a:p>
          <a:p>
            <a:pPr algn="l" marL="1813566" indent="-604522" lvl="2">
              <a:lnSpc>
                <a:spcPts val="6300"/>
              </a:lnSpc>
              <a:buFont typeface="Arial"/>
              <a:buChar char="⚬"/>
            </a:pPr>
            <a:r>
              <a:rPr lang="en-US" sz="4200">
                <a:solidFill>
                  <a:srgbClr val="000000"/>
                </a:solidFill>
                <a:latin typeface="Ubuntu"/>
                <a:ea typeface="Ubuntu"/>
                <a:cs typeface="Ubuntu"/>
                <a:sym typeface="Ubuntu"/>
              </a:rPr>
              <a:t>Easy to tamper with the hardware/device</a:t>
            </a:r>
          </a:p>
          <a:p>
            <a:pPr algn="l" marL="1813566" indent="-604522" lvl="2">
              <a:lnSpc>
                <a:spcPts val="6300"/>
              </a:lnSpc>
              <a:buFont typeface="Arial"/>
              <a:buChar char="⚬"/>
            </a:pPr>
            <a:r>
              <a:rPr lang="en-US" sz="4200">
                <a:solidFill>
                  <a:srgbClr val="000000"/>
                </a:solidFill>
                <a:latin typeface="Ubuntu"/>
                <a:ea typeface="Ubuntu"/>
                <a:cs typeface="Ubuntu"/>
                <a:sym typeface="Ubuntu"/>
              </a:rPr>
              <a:t>No protection against physical access or theft.</a:t>
            </a:r>
          </a:p>
        </p:txBody>
      </p:sp>
      <p:sp>
        <p:nvSpPr>
          <p:cNvPr name="Freeform 10" id="10"/>
          <p:cNvSpPr/>
          <p:nvPr/>
        </p:nvSpPr>
        <p:spPr>
          <a:xfrm flipH="false" flipV="false" rot="0">
            <a:off x="13458204" y="5495790"/>
            <a:ext cx="2936516" cy="2936516"/>
          </a:xfrm>
          <a:custGeom>
            <a:avLst/>
            <a:gdLst/>
            <a:ahLst/>
            <a:cxnLst/>
            <a:rect r="r" b="b" t="t" l="l"/>
            <a:pathLst>
              <a:path h="2936516" w="2936516">
                <a:moveTo>
                  <a:pt x="0" y="0"/>
                </a:moveTo>
                <a:lnTo>
                  <a:pt x="2936516" y="0"/>
                </a:lnTo>
                <a:lnTo>
                  <a:pt x="2936516" y="2936516"/>
                </a:lnTo>
                <a:lnTo>
                  <a:pt x="0" y="2936516"/>
                </a:lnTo>
                <a:lnTo>
                  <a:pt x="0" y="0"/>
                </a:lnTo>
                <a:close/>
              </a:path>
            </a:pathLst>
          </a:custGeom>
          <a:blipFill>
            <a:blip r:embed="rId3"/>
            <a:stretch>
              <a:fillRect l="0" t="0" r="0" b="0"/>
            </a:stretch>
          </a:blipFill>
        </p:spPr>
      </p:sp>
      <p:sp>
        <p:nvSpPr>
          <p:cNvPr name="TextBox 11" id="11"/>
          <p:cNvSpPr txBox="true"/>
          <p:nvPr/>
        </p:nvSpPr>
        <p:spPr>
          <a:xfrm rot="0">
            <a:off x="3625498" y="149612"/>
            <a:ext cx="11037005"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OWASP TOP 10 (IOT)</a:t>
            </a:r>
          </a:p>
        </p:txBody>
      </p:sp>
      <p:sp>
        <p:nvSpPr>
          <p:cNvPr name="TextBox 12" id="12"/>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36466" y="3206804"/>
            <a:ext cx="13018493" cy="3169451"/>
          </a:xfrm>
          <a:prstGeom prst="rect">
            <a:avLst/>
          </a:prstGeom>
        </p:spPr>
        <p:txBody>
          <a:bodyPr anchor="t" rtlCol="false" tIns="0" lIns="0" bIns="0" rIns="0">
            <a:spAutoFit/>
          </a:bodyPr>
          <a:lstStyle/>
          <a:p>
            <a:pPr algn="ctr">
              <a:lnSpc>
                <a:spcPts val="12730"/>
              </a:lnSpc>
            </a:pPr>
            <a:r>
              <a:rPr lang="en-US" sz="9093">
                <a:solidFill>
                  <a:srgbClr val="000000"/>
                </a:solidFill>
                <a:latin typeface="Intro"/>
                <a:ea typeface="Intro"/>
                <a:cs typeface="Intro"/>
                <a:sym typeface="Intro"/>
              </a:rPr>
              <a:t>IOT PENTESTING METHODOLOGY</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000000"/>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000000"/>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a:grpSpLocks noChangeAspect="true"/>
          </p:cNvGrpSpPr>
          <p:nvPr/>
        </p:nvGrpSpPr>
        <p:grpSpPr>
          <a:xfrm rot="0">
            <a:off x="2760833" y="843167"/>
            <a:ext cx="12823920" cy="8271429"/>
            <a:chOff x="0" y="0"/>
            <a:chExt cx="6350000" cy="4095750"/>
          </a:xfrm>
        </p:grpSpPr>
        <p:sp>
          <p:nvSpPr>
            <p:cNvPr name="Freeform 14" id="14"/>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4"/>
              <a:stretch>
                <a:fillRect l="0" t="-8973" r="0" b="-8973"/>
              </a:stretch>
            </a:blipFill>
          </p:spPr>
        </p:sp>
        <p:sp>
          <p:nvSpPr>
            <p:cNvPr name="Freeform 15" id="15"/>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16" id="16"/>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6466AF"/>
            </a:solidFill>
          </p:spPr>
        </p:sp>
      </p:grpSp>
      <p:sp>
        <p:nvSpPr>
          <p:cNvPr name="TextBox 17" id="17"/>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862267" y="2749585"/>
            <a:ext cx="2284992" cy="4892738"/>
          </a:xfrm>
          <a:custGeom>
            <a:avLst/>
            <a:gdLst/>
            <a:ahLst/>
            <a:cxnLst/>
            <a:rect r="r" b="b" t="t" l="l"/>
            <a:pathLst>
              <a:path h="4892738" w="2284992">
                <a:moveTo>
                  <a:pt x="0" y="0"/>
                </a:moveTo>
                <a:lnTo>
                  <a:pt x="2284992" y="0"/>
                </a:lnTo>
                <a:lnTo>
                  <a:pt x="2284992" y="4892738"/>
                </a:lnTo>
                <a:lnTo>
                  <a:pt x="0" y="4892738"/>
                </a:lnTo>
                <a:lnTo>
                  <a:pt x="0" y="0"/>
                </a:lnTo>
                <a:close/>
              </a:path>
            </a:pathLst>
          </a:custGeom>
          <a:blipFill>
            <a:blip r:embed="rId2"/>
            <a:stretch>
              <a:fillRect l="-1122" t="0" r="-1122" b="0"/>
            </a:stretch>
          </a:blipFill>
        </p:spPr>
      </p:sp>
      <p:sp>
        <p:nvSpPr>
          <p:cNvPr name="Freeform 9" id="9"/>
          <p:cNvSpPr/>
          <p:nvPr/>
        </p:nvSpPr>
        <p:spPr>
          <a:xfrm flipH="false" flipV="false" rot="0">
            <a:off x="15327601" y="2644677"/>
            <a:ext cx="2311411" cy="4997646"/>
          </a:xfrm>
          <a:custGeom>
            <a:avLst/>
            <a:gdLst/>
            <a:ahLst/>
            <a:cxnLst/>
            <a:rect r="r" b="b" t="t" l="l"/>
            <a:pathLst>
              <a:path h="4997646" w="2311411">
                <a:moveTo>
                  <a:pt x="0" y="0"/>
                </a:moveTo>
                <a:lnTo>
                  <a:pt x="2311411" y="0"/>
                </a:lnTo>
                <a:lnTo>
                  <a:pt x="2311411" y="4997646"/>
                </a:lnTo>
                <a:lnTo>
                  <a:pt x="0" y="4997646"/>
                </a:lnTo>
                <a:lnTo>
                  <a:pt x="0" y="0"/>
                </a:lnTo>
                <a:close/>
              </a:path>
            </a:pathLst>
          </a:custGeom>
          <a:blipFill>
            <a:blip r:embed="rId3"/>
            <a:stretch>
              <a:fillRect l="0" t="0" r="0" b="0"/>
            </a:stretch>
          </a:blipFill>
        </p:spPr>
      </p:sp>
      <p:sp>
        <p:nvSpPr>
          <p:cNvPr name="TextBox 10" id="10"/>
          <p:cNvSpPr txBox="true"/>
          <p:nvPr/>
        </p:nvSpPr>
        <p:spPr>
          <a:xfrm rot="0">
            <a:off x="196179" y="1889952"/>
            <a:ext cx="10656336" cy="5746362"/>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Gather information about the IoT system, including device types, communication protocols (e.g., MQTT, CoAP, or HTTP), and associated interfaces like mobile apps or APIs.</a:t>
            </a:r>
          </a:p>
          <a:p>
            <a:pPr algn="l" marL="785932" indent="-392966" lvl="1">
              <a:lnSpc>
                <a:spcPts val="5096"/>
              </a:lnSpc>
              <a:buFont typeface="Arial"/>
              <a:buChar char="•"/>
            </a:pPr>
            <a:r>
              <a:rPr lang="en-US" sz="3640">
                <a:solidFill>
                  <a:srgbClr val="000000"/>
                </a:solidFill>
                <a:latin typeface="Ubuntu"/>
                <a:ea typeface="Ubuntu"/>
                <a:cs typeface="Ubuntu"/>
                <a:sym typeface="Ubuntu"/>
              </a:rPr>
              <a:t>Tools like Wireshark can be used to analyze network traffic, and techniques </a:t>
            </a:r>
            <a:r>
              <a:rPr lang="en-US" sz="3640">
                <a:solidFill>
                  <a:srgbClr val="000000"/>
                </a:solidFill>
                <a:latin typeface="Ubuntu"/>
                <a:ea typeface="Ubuntu"/>
                <a:cs typeface="Ubuntu"/>
                <a:sym typeface="Ubuntu"/>
              </a:rPr>
              <a:t>such as scanning for open ports (e.g., with Nmap) help map the system’s architecture.</a:t>
            </a:r>
          </a:p>
          <a:p>
            <a:pPr algn="l">
              <a:lnSpc>
                <a:spcPts val="5096"/>
              </a:lnSpc>
            </a:pPr>
          </a:p>
        </p:txBody>
      </p:sp>
      <p:sp>
        <p:nvSpPr>
          <p:cNvPr name="TextBox 11" id="11"/>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RECONNAISSANCE</a:t>
            </a:r>
          </a:p>
        </p:txBody>
      </p:sp>
      <p:sp>
        <p:nvSpPr>
          <p:cNvPr name="TextBox 12" id="12"/>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77672" y="1659901"/>
            <a:ext cx="2131471" cy="1395145"/>
          </a:xfrm>
          <a:custGeom>
            <a:avLst/>
            <a:gdLst/>
            <a:ahLst/>
            <a:cxnLst/>
            <a:rect r="r" b="b" t="t" l="l"/>
            <a:pathLst>
              <a:path h="1395145" w="2131471">
                <a:moveTo>
                  <a:pt x="0" y="0"/>
                </a:moveTo>
                <a:lnTo>
                  <a:pt x="2131470" y="0"/>
                </a:lnTo>
                <a:lnTo>
                  <a:pt x="2131470" y="1395145"/>
                </a:lnTo>
                <a:lnTo>
                  <a:pt x="0" y="1395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10823545" y="2520315"/>
            <a:ext cx="6921332" cy="5246370"/>
            <a:chOff x="0" y="0"/>
            <a:chExt cx="6350000" cy="4813300"/>
          </a:xfrm>
        </p:grpSpPr>
        <p:sp>
          <p:nvSpPr>
            <p:cNvPr name="Freeform 10" id="10"/>
            <p:cNvSpPr/>
            <p:nvPr/>
          </p:nvSpPr>
          <p:spPr>
            <a:xfrm flipH="false" flipV="false" rot="0">
              <a:off x="76200" y="651510"/>
              <a:ext cx="6197600" cy="4085590"/>
            </a:xfrm>
            <a:custGeom>
              <a:avLst/>
              <a:gdLst/>
              <a:ahLst/>
              <a:cxnLst/>
              <a:rect r="r" b="b" t="t" l="l"/>
              <a:pathLst>
                <a:path h="4085590" w="6197600">
                  <a:moveTo>
                    <a:pt x="6197600" y="4085590"/>
                  </a:moveTo>
                  <a:lnTo>
                    <a:pt x="0" y="4085590"/>
                  </a:lnTo>
                  <a:lnTo>
                    <a:pt x="0" y="0"/>
                  </a:lnTo>
                  <a:lnTo>
                    <a:pt x="6197600" y="0"/>
                  </a:lnTo>
                  <a:lnTo>
                    <a:pt x="6197600" y="4085590"/>
                  </a:lnTo>
                  <a:close/>
                </a:path>
              </a:pathLst>
            </a:custGeom>
            <a:blipFill>
              <a:blip r:embed="rId4"/>
              <a:stretch>
                <a:fillRect l="0" t="-627" r="0" b="-627"/>
              </a:stretch>
            </a:blipFill>
          </p:spPr>
        </p:sp>
        <p:sp>
          <p:nvSpPr>
            <p:cNvPr name="Freeform 11" id="11"/>
            <p:cNvSpPr/>
            <p:nvPr/>
          </p:nvSpPr>
          <p:spPr>
            <a:xfrm flipH="false" flipV="false" rot="0">
              <a:off x="76200" y="76200"/>
              <a:ext cx="6197600" cy="500380"/>
            </a:xfrm>
            <a:custGeom>
              <a:avLst/>
              <a:gdLst/>
              <a:ahLst/>
              <a:cxnLst/>
              <a:rect r="r" b="b" t="t" l="l"/>
              <a:pathLst>
                <a:path h="500380" w="6197600">
                  <a:moveTo>
                    <a:pt x="0" y="0"/>
                  </a:moveTo>
                  <a:lnTo>
                    <a:pt x="6197600" y="0"/>
                  </a:lnTo>
                  <a:lnTo>
                    <a:pt x="6197600" y="500380"/>
                  </a:lnTo>
                  <a:lnTo>
                    <a:pt x="0" y="500380"/>
                  </a:lnTo>
                  <a:close/>
                </a:path>
              </a:pathLst>
            </a:custGeom>
            <a:solidFill>
              <a:srgbClr val="ADDEDC"/>
            </a:solidFill>
          </p:spPr>
        </p:sp>
        <p:sp>
          <p:nvSpPr>
            <p:cNvPr name="Freeform 12" id="12"/>
            <p:cNvSpPr/>
            <p:nvPr/>
          </p:nvSpPr>
          <p:spPr>
            <a:xfrm flipH="false" flipV="false" rot="0">
              <a:off x="0" y="0"/>
              <a:ext cx="6350000" cy="4813300"/>
            </a:xfrm>
            <a:custGeom>
              <a:avLst/>
              <a:gdLst/>
              <a:ahLst/>
              <a:cxnLst/>
              <a:rect r="r" b="b" t="t" l="l"/>
              <a:pathLst>
                <a:path h="4813300" w="63500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3954A3"/>
            </a:solidFill>
          </p:spPr>
        </p:sp>
      </p:grpSp>
      <p:sp>
        <p:nvSpPr>
          <p:cNvPr name="TextBox 13" id="13"/>
          <p:cNvSpPr txBox="true"/>
          <p:nvPr/>
        </p:nvSpPr>
        <p:spPr>
          <a:xfrm rot="0">
            <a:off x="903590" y="159137"/>
            <a:ext cx="8537178"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WHAT IS IOT ?</a:t>
            </a:r>
          </a:p>
        </p:txBody>
      </p:sp>
      <p:sp>
        <p:nvSpPr>
          <p:cNvPr name="TextBox 14" id="14"/>
          <p:cNvSpPr txBox="true"/>
          <p:nvPr/>
        </p:nvSpPr>
        <p:spPr>
          <a:xfrm rot="0">
            <a:off x="903590" y="3133640"/>
            <a:ext cx="8785962" cy="4470012"/>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The Internet of Things (IoT) is a network of physical devices that can transfer data to one another without human intervention. </a:t>
            </a:r>
          </a:p>
          <a:p>
            <a:pPr algn="l" marL="785932" indent="-392966" lvl="1">
              <a:lnSpc>
                <a:spcPts val="5096"/>
              </a:lnSpc>
              <a:buFont typeface="Arial"/>
              <a:buChar char="•"/>
            </a:pPr>
            <a:r>
              <a:rPr lang="en-US" sz="3640">
                <a:solidFill>
                  <a:srgbClr val="000000"/>
                </a:solidFill>
                <a:latin typeface="Ubuntu"/>
                <a:ea typeface="Ubuntu"/>
                <a:cs typeface="Ubuntu"/>
                <a:sym typeface="Ubuntu"/>
              </a:rPr>
              <a:t>The term was first coined by </a:t>
            </a:r>
            <a:r>
              <a:rPr lang="en-US" sz="3640" u="sng">
                <a:solidFill>
                  <a:srgbClr val="000000"/>
                </a:solidFill>
                <a:latin typeface="Ubuntu"/>
                <a:ea typeface="Ubuntu"/>
                <a:cs typeface="Ubuntu"/>
                <a:sym typeface="Ubuntu"/>
                <a:hlinkClick r:id="rId5" tooltip="https://www.coursera.org/articles/computer-scientist"/>
              </a:rPr>
              <a:t>computer scientist</a:t>
            </a:r>
            <a:r>
              <a:rPr lang="en-US" sz="3640">
                <a:solidFill>
                  <a:srgbClr val="000000"/>
                </a:solidFill>
                <a:latin typeface="Ubuntu"/>
                <a:ea typeface="Ubuntu"/>
                <a:cs typeface="Ubuntu"/>
                <a:sym typeface="Ubuntu"/>
              </a:rPr>
              <a:t> Kevin Ashton in 1999. </a:t>
            </a:r>
          </a:p>
        </p:txBody>
      </p:sp>
      <p:sp>
        <p:nvSpPr>
          <p:cNvPr name="TextBox 15" id="15"/>
          <p:cNvSpPr txBox="true"/>
          <p:nvPr/>
        </p:nvSpPr>
        <p:spPr>
          <a:xfrm rot="0">
            <a:off x="10823545" y="7709535"/>
            <a:ext cx="6921332" cy="8699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Ubuntu"/>
                <a:ea typeface="Ubuntu"/>
                <a:cs typeface="Ubuntu"/>
                <a:sym typeface="Ubuntu"/>
              </a:rPr>
              <a:t>A Good Example of Iot is Your Smart Home Devices</a:t>
            </a:r>
          </a:p>
        </p:txBody>
      </p:sp>
      <p:sp>
        <p:nvSpPr>
          <p:cNvPr name="TextBox 16" id="16"/>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96179" y="1889952"/>
            <a:ext cx="10656336" cy="6384537"/>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Extract and analyze the firmware from IoT devices.</a:t>
            </a:r>
          </a:p>
          <a:p>
            <a:pPr algn="l" marL="785932" indent="-392966" lvl="1">
              <a:lnSpc>
                <a:spcPts val="5096"/>
              </a:lnSpc>
              <a:buFont typeface="Arial"/>
              <a:buChar char="•"/>
            </a:pPr>
            <a:r>
              <a:rPr lang="en-US" sz="3640">
                <a:solidFill>
                  <a:srgbClr val="000000"/>
                </a:solidFill>
                <a:latin typeface="Ubuntu"/>
                <a:ea typeface="Ubuntu"/>
                <a:cs typeface="Ubuntu"/>
                <a:sym typeface="Ubuntu"/>
              </a:rPr>
              <a:t>Static Analysis: Use tools like Binwalk or Ghidra to inspect the firmware for hardc</a:t>
            </a:r>
            <a:r>
              <a:rPr lang="en-US" sz="3640">
                <a:solidFill>
                  <a:srgbClr val="000000"/>
                </a:solidFill>
                <a:latin typeface="Ubuntu"/>
                <a:ea typeface="Ubuntu"/>
                <a:cs typeface="Ubuntu"/>
                <a:sym typeface="Ubuntu"/>
              </a:rPr>
              <a:t>oded credentials, insecure configurations, or cryptographic flaws.</a:t>
            </a:r>
          </a:p>
          <a:p>
            <a:pPr algn="l" marL="785932" indent="-392966" lvl="1">
              <a:lnSpc>
                <a:spcPts val="5096"/>
              </a:lnSpc>
              <a:buFont typeface="Arial"/>
              <a:buChar char="•"/>
            </a:pPr>
            <a:r>
              <a:rPr lang="en-US" sz="3640">
                <a:solidFill>
                  <a:srgbClr val="000000"/>
                </a:solidFill>
                <a:latin typeface="Ubuntu"/>
                <a:ea typeface="Ubuntu"/>
                <a:cs typeface="Ubuntu"/>
                <a:sym typeface="Ubuntu"/>
              </a:rPr>
              <a:t>Dynamic Analysis: Emulate t</a:t>
            </a:r>
            <a:r>
              <a:rPr lang="en-US" sz="3640">
                <a:solidFill>
                  <a:srgbClr val="000000"/>
                </a:solidFill>
                <a:latin typeface="Ubuntu"/>
                <a:ea typeface="Ubuntu"/>
                <a:cs typeface="Ubuntu"/>
                <a:sym typeface="Ubuntu"/>
              </a:rPr>
              <a:t>he firmware using tools like QEMU to observe runtime behavior, identify vulnerabilities, or detect malware.</a:t>
            </a:r>
          </a:p>
          <a:p>
            <a:pPr algn="l">
              <a:lnSpc>
                <a:spcPts val="5096"/>
              </a:lnSpc>
            </a:pPr>
          </a:p>
        </p:txBody>
      </p:sp>
      <p:sp>
        <p:nvSpPr>
          <p:cNvPr name="Freeform 9" id="9"/>
          <p:cNvSpPr/>
          <p:nvPr/>
        </p:nvSpPr>
        <p:spPr>
          <a:xfrm flipH="false" flipV="false" rot="0">
            <a:off x="12138698" y="2569545"/>
            <a:ext cx="5120602" cy="5120602"/>
          </a:xfrm>
          <a:custGeom>
            <a:avLst/>
            <a:gdLst/>
            <a:ahLst/>
            <a:cxnLst/>
            <a:rect r="r" b="b" t="t" l="l"/>
            <a:pathLst>
              <a:path h="5120602" w="5120602">
                <a:moveTo>
                  <a:pt x="0" y="0"/>
                </a:moveTo>
                <a:lnTo>
                  <a:pt x="5120602" y="0"/>
                </a:lnTo>
                <a:lnTo>
                  <a:pt x="5120602" y="5120601"/>
                </a:lnTo>
                <a:lnTo>
                  <a:pt x="0" y="5120601"/>
                </a:lnTo>
                <a:lnTo>
                  <a:pt x="0" y="0"/>
                </a:lnTo>
                <a:close/>
              </a:path>
            </a:pathLst>
          </a:custGeom>
          <a:blipFill>
            <a:blip r:embed="rId2"/>
            <a:stretch>
              <a:fillRect l="0" t="0" r="0" b="0"/>
            </a:stretch>
          </a:blipFill>
        </p:spPr>
      </p:sp>
      <p:sp>
        <p:nvSpPr>
          <p:cNvPr name="TextBox 10" id="10"/>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FIRMWARE ANALYSIS</a:t>
            </a: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96179" y="1889952"/>
            <a:ext cx="10656336" cy="6384537"/>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Examine communication between devices, gateways, and cloud systems.</a:t>
            </a:r>
          </a:p>
          <a:p>
            <a:pPr algn="l" marL="785932" indent="-392966" lvl="1">
              <a:lnSpc>
                <a:spcPts val="5096"/>
              </a:lnSpc>
              <a:buFont typeface="Arial"/>
              <a:buChar char="•"/>
            </a:pPr>
            <a:r>
              <a:rPr lang="en-US" sz="3640">
                <a:solidFill>
                  <a:srgbClr val="000000"/>
                </a:solidFill>
                <a:latin typeface="Ubuntu"/>
                <a:ea typeface="Ubuntu"/>
                <a:cs typeface="Ubuntu"/>
                <a:sym typeface="Ubuntu"/>
              </a:rPr>
              <a:t>Identify weaknesses like unencrypted data transmission, weak protocols (e.g., HTTP instead of HTTPS), or </a:t>
            </a:r>
            <a:r>
              <a:rPr lang="en-US" sz="3640">
                <a:solidFill>
                  <a:srgbClr val="000000"/>
                </a:solidFill>
                <a:latin typeface="Ubuntu"/>
                <a:ea typeface="Ubuntu"/>
                <a:cs typeface="Ubuntu"/>
                <a:sym typeface="Ubuntu"/>
              </a:rPr>
              <a:t>default credentials in use.</a:t>
            </a:r>
          </a:p>
          <a:p>
            <a:pPr algn="l" marL="785932" indent="-392966" lvl="1">
              <a:lnSpc>
                <a:spcPts val="5096"/>
              </a:lnSpc>
              <a:buFont typeface="Arial"/>
              <a:buChar char="•"/>
            </a:pPr>
            <a:r>
              <a:rPr lang="en-US" sz="3640">
                <a:solidFill>
                  <a:srgbClr val="000000"/>
                </a:solidFill>
                <a:latin typeface="Ubuntu"/>
                <a:ea typeface="Ubuntu"/>
                <a:cs typeface="Ubuntu"/>
                <a:sym typeface="Ubuntu"/>
              </a:rPr>
              <a:t>S</a:t>
            </a:r>
            <a:r>
              <a:rPr lang="en-US" sz="3640">
                <a:solidFill>
                  <a:srgbClr val="000000"/>
                </a:solidFill>
                <a:latin typeface="Ubuntu"/>
                <a:ea typeface="Ubuntu"/>
                <a:cs typeface="Ubuntu"/>
                <a:sym typeface="Ubuntu"/>
              </a:rPr>
              <a:t>imulate attacks</a:t>
            </a:r>
            <a:r>
              <a:rPr lang="en-US" sz="3640">
                <a:solidFill>
                  <a:srgbClr val="000000"/>
                </a:solidFill>
                <a:latin typeface="Ubuntu"/>
                <a:ea typeface="Ubuntu"/>
                <a:cs typeface="Ubuntu"/>
                <a:sym typeface="Ubuntu"/>
              </a:rPr>
              <a:t> like Man-in-the-Middle (MITM) or DoS to test the resilience of the system’s communication layer.</a:t>
            </a:r>
          </a:p>
          <a:p>
            <a:pPr algn="l">
              <a:lnSpc>
                <a:spcPts val="5096"/>
              </a:lnSpc>
            </a:pPr>
          </a:p>
        </p:txBody>
      </p:sp>
      <p:sp>
        <p:nvSpPr>
          <p:cNvPr name="Freeform 9" id="9"/>
          <p:cNvSpPr/>
          <p:nvPr/>
        </p:nvSpPr>
        <p:spPr>
          <a:xfrm flipH="false" flipV="false" rot="0">
            <a:off x="11940595" y="2583199"/>
            <a:ext cx="5120602" cy="5120602"/>
          </a:xfrm>
          <a:custGeom>
            <a:avLst/>
            <a:gdLst/>
            <a:ahLst/>
            <a:cxnLst/>
            <a:rect r="r" b="b" t="t" l="l"/>
            <a:pathLst>
              <a:path h="5120602" w="5120602">
                <a:moveTo>
                  <a:pt x="0" y="0"/>
                </a:moveTo>
                <a:lnTo>
                  <a:pt x="5120602" y="0"/>
                </a:lnTo>
                <a:lnTo>
                  <a:pt x="5120602" y="5120602"/>
                </a:lnTo>
                <a:lnTo>
                  <a:pt x="0" y="5120602"/>
                </a:lnTo>
                <a:lnTo>
                  <a:pt x="0" y="0"/>
                </a:lnTo>
                <a:close/>
              </a:path>
            </a:pathLst>
          </a:custGeom>
          <a:blipFill>
            <a:blip r:embed="rId2"/>
            <a:stretch>
              <a:fillRect l="0" t="0" r="0" b="0"/>
            </a:stretch>
          </a:blipFill>
        </p:spPr>
      </p:sp>
      <p:sp>
        <p:nvSpPr>
          <p:cNvPr name="TextBox 10" id="10"/>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NETWORK ANALYSIS</a:t>
            </a: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940595" y="2797842"/>
            <a:ext cx="5719353" cy="4691317"/>
          </a:xfrm>
          <a:custGeom>
            <a:avLst/>
            <a:gdLst/>
            <a:ahLst/>
            <a:cxnLst/>
            <a:rect r="r" b="b" t="t" l="l"/>
            <a:pathLst>
              <a:path h="4691317" w="5719353">
                <a:moveTo>
                  <a:pt x="0" y="0"/>
                </a:moveTo>
                <a:lnTo>
                  <a:pt x="5719353" y="0"/>
                </a:lnTo>
                <a:lnTo>
                  <a:pt x="5719353" y="4691316"/>
                </a:lnTo>
                <a:lnTo>
                  <a:pt x="0" y="4691316"/>
                </a:lnTo>
                <a:lnTo>
                  <a:pt x="0" y="0"/>
                </a:lnTo>
                <a:close/>
              </a:path>
            </a:pathLst>
          </a:custGeom>
          <a:blipFill>
            <a:blip r:embed="rId2"/>
            <a:stretch>
              <a:fillRect l="-34459" t="-9770" r="-36062" b="-11066"/>
            </a:stretch>
          </a:blipFill>
        </p:spPr>
      </p:sp>
      <p:sp>
        <p:nvSpPr>
          <p:cNvPr name="TextBox 9" id="9"/>
          <p:cNvSpPr txBox="true"/>
          <p:nvPr/>
        </p:nvSpPr>
        <p:spPr>
          <a:xfrm rot="0">
            <a:off x="903590" y="2213843"/>
            <a:ext cx="10656336" cy="5746362"/>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Evaluate user-facing components like web dashboards, mobile apps, or APIs for vulnerabilities.</a:t>
            </a:r>
          </a:p>
          <a:p>
            <a:pPr algn="l" marL="785932" indent="-392966" lvl="1">
              <a:lnSpc>
                <a:spcPts val="5096"/>
              </a:lnSpc>
              <a:buFont typeface="Arial"/>
              <a:buChar char="•"/>
            </a:pPr>
            <a:r>
              <a:rPr lang="en-US" sz="3640">
                <a:solidFill>
                  <a:srgbClr val="000000"/>
                </a:solidFill>
                <a:latin typeface="Ubuntu"/>
                <a:ea typeface="Ubuntu"/>
                <a:cs typeface="Ubuntu"/>
                <a:sym typeface="Ubuntu"/>
              </a:rPr>
              <a:t>Test for weak authentication mechanisms, session management flaws, or injection vulnerabilities (e.g., SQL inj</a:t>
            </a:r>
            <a:r>
              <a:rPr lang="en-US" sz="3640">
                <a:solidFill>
                  <a:srgbClr val="000000"/>
                </a:solidFill>
                <a:latin typeface="Ubuntu"/>
                <a:ea typeface="Ubuntu"/>
                <a:cs typeface="Ubuntu"/>
                <a:sym typeface="Ubuntu"/>
              </a:rPr>
              <a:t>ection, XSS).</a:t>
            </a:r>
          </a:p>
          <a:p>
            <a:pPr algn="l" marL="785932" indent="-392966" lvl="1">
              <a:lnSpc>
                <a:spcPts val="5096"/>
              </a:lnSpc>
              <a:buFont typeface="Arial"/>
              <a:buChar char="•"/>
            </a:pPr>
            <a:r>
              <a:rPr lang="en-US" sz="3640">
                <a:solidFill>
                  <a:srgbClr val="000000"/>
                </a:solidFill>
                <a:latin typeface="Ubuntu"/>
                <a:ea typeface="Ubuntu"/>
                <a:cs typeface="Ubuntu"/>
                <a:sym typeface="Ubuntu"/>
              </a:rPr>
              <a:t>Us</a:t>
            </a:r>
            <a:r>
              <a:rPr lang="en-US" sz="3640">
                <a:solidFill>
                  <a:srgbClr val="000000"/>
                </a:solidFill>
                <a:latin typeface="Ubuntu"/>
                <a:ea typeface="Ubuntu"/>
                <a:cs typeface="Ubuntu"/>
                <a:sym typeface="Ubuntu"/>
              </a:rPr>
              <a:t>e tools</a:t>
            </a:r>
            <a:r>
              <a:rPr lang="en-US" sz="3640">
                <a:solidFill>
                  <a:srgbClr val="000000"/>
                </a:solidFill>
                <a:latin typeface="Ubuntu"/>
                <a:ea typeface="Ubuntu"/>
                <a:cs typeface="Ubuntu"/>
                <a:sym typeface="Ubuntu"/>
              </a:rPr>
              <a:t> like Burp Suite to test APIs and web interfaces for exploitable issues.</a:t>
            </a:r>
          </a:p>
          <a:p>
            <a:pPr algn="l">
              <a:lnSpc>
                <a:spcPts val="5096"/>
              </a:lnSpc>
            </a:pPr>
          </a:p>
        </p:txBody>
      </p:sp>
      <p:sp>
        <p:nvSpPr>
          <p:cNvPr name="TextBox 10" id="10"/>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INTERFACE TESTING</a:t>
            </a: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380589" y="2357187"/>
            <a:ext cx="5291121" cy="5343015"/>
          </a:xfrm>
          <a:custGeom>
            <a:avLst/>
            <a:gdLst/>
            <a:ahLst/>
            <a:cxnLst/>
            <a:rect r="r" b="b" t="t" l="l"/>
            <a:pathLst>
              <a:path h="5343015" w="5291121">
                <a:moveTo>
                  <a:pt x="0" y="0"/>
                </a:moveTo>
                <a:lnTo>
                  <a:pt x="5291121" y="0"/>
                </a:lnTo>
                <a:lnTo>
                  <a:pt x="5291121" y="5343015"/>
                </a:lnTo>
                <a:lnTo>
                  <a:pt x="0" y="5343015"/>
                </a:lnTo>
                <a:lnTo>
                  <a:pt x="0" y="0"/>
                </a:lnTo>
                <a:close/>
              </a:path>
            </a:pathLst>
          </a:custGeom>
          <a:blipFill>
            <a:blip r:embed="rId2"/>
            <a:stretch>
              <a:fillRect l="-46848" t="0" r="-45495" b="0"/>
            </a:stretch>
          </a:blipFill>
        </p:spPr>
      </p:sp>
      <p:sp>
        <p:nvSpPr>
          <p:cNvPr name="TextBox 9" id="9"/>
          <p:cNvSpPr txBox="true"/>
          <p:nvPr/>
        </p:nvSpPr>
        <p:spPr>
          <a:xfrm rot="0">
            <a:off x="903590" y="2183451"/>
            <a:ext cx="10656336" cy="5746362"/>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Analyze gateways for protocol exploits, weak encryption, or improper access control.</a:t>
            </a:r>
          </a:p>
          <a:p>
            <a:pPr algn="l" marL="785932" indent="-392966" lvl="1">
              <a:lnSpc>
                <a:spcPts val="5096"/>
              </a:lnSpc>
              <a:buFont typeface="Arial"/>
              <a:buChar char="•"/>
            </a:pPr>
            <a:r>
              <a:rPr lang="en-US" sz="3640">
                <a:solidFill>
                  <a:srgbClr val="000000"/>
                </a:solidFill>
                <a:latin typeface="Ubuntu"/>
                <a:ea typeface="Ubuntu"/>
                <a:cs typeface="Ubuntu"/>
                <a:sym typeface="Ubuntu"/>
              </a:rPr>
              <a:t>Test edge computing processes for vulnerabilities that attackers could exploit to compromise local processing.</a:t>
            </a:r>
          </a:p>
          <a:p>
            <a:pPr algn="l" marL="785932" indent="-392966" lvl="1">
              <a:lnSpc>
                <a:spcPts val="5096"/>
              </a:lnSpc>
              <a:buFont typeface="Arial"/>
              <a:buChar char="•"/>
            </a:pPr>
            <a:r>
              <a:rPr lang="en-US" sz="3640">
                <a:solidFill>
                  <a:srgbClr val="000000"/>
                </a:solidFill>
                <a:latin typeface="Ubuntu"/>
                <a:ea typeface="Ubuntu"/>
                <a:cs typeface="Ubuntu"/>
                <a:sym typeface="Ubuntu"/>
              </a:rPr>
              <a:t>Simulate attacks on protocol translations (e.g., MQTT </a:t>
            </a:r>
            <a:r>
              <a:rPr lang="en-US" sz="3640">
                <a:solidFill>
                  <a:srgbClr val="000000"/>
                </a:solidFill>
                <a:latin typeface="Ubuntu"/>
                <a:ea typeface="Ubuntu"/>
                <a:cs typeface="Ubuntu"/>
                <a:sym typeface="Ubuntu"/>
              </a:rPr>
              <a:t>or CoAP) to</a:t>
            </a:r>
            <a:r>
              <a:rPr lang="en-US" sz="3640">
                <a:solidFill>
                  <a:srgbClr val="000000"/>
                </a:solidFill>
                <a:latin typeface="Ubuntu"/>
                <a:ea typeface="Ubuntu"/>
                <a:cs typeface="Ubuntu"/>
                <a:sym typeface="Ubuntu"/>
              </a:rPr>
              <a:t> check for unauthorized access or data leakage.</a:t>
            </a:r>
          </a:p>
          <a:p>
            <a:pPr algn="l">
              <a:lnSpc>
                <a:spcPts val="5096"/>
              </a:lnSpc>
            </a:pPr>
          </a:p>
        </p:txBody>
      </p:sp>
      <p:sp>
        <p:nvSpPr>
          <p:cNvPr name="TextBox 10" id="10"/>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GATEWAY TESTING</a:t>
            </a: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765316" y="2848807"/>
            <a:ext cx="4493984" cy="4510900"/>
          </a:xfrm>
          <a:custGeom>
            <a:avLst/>
            <a:gdLst/>
            <a:ahLst/>
            <a:cxnLst/>
            <a:rect r="r" b="b" t="t" l="l"/>
            <a:pathLst>
              <a:path h="4510900" w="4493984">
                <a:moveTo>
                  <a:pt x="0" y="0"/>
                </a:moveTo>
                <a:lnTo>
                  <a:pt x="4493984" y="0"/>
                </a:lnTo>
                <a:lnTo>
                  <a:pt x="4493984" y="4510900"/>
                </a:lnTo>
                <a:lnTo>
                  <a:pt x="0" y="4510900"/>
                </a:lnTo>
                <a:lnTo>
                  <a:pt x="0" y="0"/>
                </a:lnTo>
                <a:close/>
              </a:path>
            </a:pathLst>
          </a:custGeom>
          <a:blipFill>
            <a:blip r:embed="rId2"/>
            <a:stretch>
              <a:fillRect l="0" t="0" r="0" b="0"/>
            </a:stretch>
          </a:blipFill>
        </p:spPr>
      </p:sp>
      <p:sp>
        <p:nvSpPr>
          <p:cNvPr name="TextBox 9" id="9"/>
          <p:cNvSpPr txBox="true"/>
          <p:nvPr/>
        </p:nvSpPr>
        <p:spPr>
          <a:xfrm rot="0">
            <a:off x="903590" y="2183451"/>
            <a:ext cx="10656336" cy="5746362"/>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Attempt to exploit identified vulnerabilities in devices, communication, interfaces, or cloud services.</a:t>
            </a:r>
          </a:p>
          <a:p>
            <a:pPr algn="l" marL="785932" indent="-392966" lvl="1">
              <a:lnSpc>
                <a:spcPts val="5096"/>
              </a:lnSpc>
              <a:buFont typeface="Arial"/>
              <a:buChar char="•"/>
            </a:pPr>
            <a:r>
              <a:rPr lang="en-US" sz="3640">
                <a:solidFill>
                  <a:srgbClr val="000000"/>
                </a:solidFill>
                <a:latin typeface="Ubuntu"/>
                <a:ea typeface="Ubuntu"/>
                <a:cs typeface="Ubuntu"/>
                <a:sym typeface="Ubuntu"/>
              </a:rPr>
              <a:t>Examples include gaining shell access on a device, bypassing authentication mechanisms, or injecting malicious payloads into APIs.</a:t>
            </a:r>
          </a:p>
          <a:p>
            <a:pPr algn="l" marL="785932" indent="-392966" lvl="1">
              <a:lnSpc>
                <a:spcPts val="5096"/>
              </a:lnSpc>
              <a:buFont typeface="Arial"/>
              <a:buChar char="•"/>
            </a:pPr>
            <a:r>
              <a:rPr lang="en-US" sz="3640">
                <a:solidFill>
                  <a:srgbClr val="000000"/>
                </a:solidFill>
                <a:latin typeface="Ubuntu"/>
                <a:ea typeface="Ubuntu"/>
                <a:cs typeface="Ubuntu"/>
                <a:sym typeface="Ubuntu"/>
              </a:rPr>
              <a:t>T</a:t>
            </a:r>
            <a:r>
              <a:rPr lang="en-US" sz="3640">
                <a:solidFill>
                  <a:srgbClr val="000000"/>
                </a:solidFill>
                <a:latin typeface="Ubuntu"/>
                <a:ea typeface="Ubuntu"/>
                <a:cs typeface="Ubuntu"/>
                <a:sym typeface="Ubuntu"/>
              </a:rPr>
              <a:t>ools like Metasploit</a:t>
            </a:r>
            <a:r>
              <a:rPr lang="en-US" sz="3640">
                <a:solidFill>
                  <a:srgbClr val="000000"/>
                </a:solidFill>
                <a:latin typeface="Ubuntu"/>
                <a:ea typeface="Ubuntu"/>
                <a:cs typeface="Ubuntu"/>
                <a:sym typeface="Ubuntu"/>
              </a:rPr>
              <a:t> or custom scripts are often used in this step.</a:t>
            </a:r>
          </a:p>
          <a:p>
            <a:pPr algn="l">
              <a:lnSpc>
                <a:spcPts val="5096"/>
              </a:lnSpc>
            </a:pPr>
          </a:p>
        </p:txBody>
      </p:sp>
      <p:sp>
        <p:nvSpPr>
          <p:cNvPr name="TextBox 10" id="10"/>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EXPLOITATION</a:t>
            </a: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019314" y="3086100"/>
            <a:ext cx="3389099" cy="4114800"/>
          </a:xfrm>
          <a:custGeom>
            <a:avLst/>
            <a:gdLst/>
            <a:ahLst/>
            <a:cxnLst/>
            <a:rect r="r" b="b" t="t" l="l"/>
            <a:pathLst>
              <a:path h="4114800" w="3389099">
                <a:moveTo>
                  <a:pt x="0" y="0"/>
                </a:moveTo>
                <a:lnTo>
                  <a:pt x="3389099" y="0"/>
                </a:lnTo>
                <a:lnTo>
                  <a:pt x="338909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03590" y="2183451"/>
            <a:ext cx="10656336" cy="6384537"/>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Document all findings, including identified vulnerabilities, exploitation methods, and their potential impact on the system.</a:t>
            </a:r>
          </a:p>
          <a:p>
            <a:pPr algn="l" marL="785932" indent="-392966" lvl="1">
              <a:lnSpc>
                <a:spcPts val="5096"/>
              </a:lnSpc>
              <a:buFont typeface="Arial"/>
              <a:buChar char="•"/>
            </a:pPr>
            <a:r>
              <a:rPr lang="en-US" sz="3640">
                <a:solidFill>
                  <a:srgbClr val="000000"/>
                </a:solidFill>
                <a:latin typeface="Ubuntu"/>
                <a:ea typeface="Ubuntu"/>
                <a:cs typeface="Ubuntu"/>
                <a:sym typeface="Ubuntu"/>
              </a:rPr>
              <a:t>Provide recommendations for mitigating risks, such as applying patches, enforcing encryption, or improving authentication practices. Ensure actionable steps for developers and sy</a:t>
            </a:r>
            <a:r>
              <a:rPr lang="en-US" sz="3640">
                <a:solidFill>
                  <a:srgbClr val="000000"/>
                </a:solidFill>
                <a:latin typeface="Ubuntu"/>
                <a:ea typeface="Ubuntu"/>
                <a:cs typeface="Ubuntu"/>
                <a:sym typeface="Ubuntu"/>
              </a:rPr>
              <a:t>stem administ</a:t>
            </a:r>
            <a:r>
              <a:rPr lang="en-US" sz="3640">
                <a:solidFill>
                  <a:srgbClr val="000000"/>
                </a:solidFill>
                <a:latin typeface="Ubuntu"/>
                <a:ea typeface="Ubuntu"/>
                <a:cs typeface="Ubuntu"/>
                <a:sym typeface="Ubuntu"/>
              </a:rPr>
              <a:t>rators to fix security gaps.</a:t>
            </a:r>
          </a:p>
          <a:p>
            <a:pPr algn="l">
              <a:lnSpc>
                <a:spcPts val="5096"/>
              </a:lnSpc>
            </a:pPr>
          </a:p>
        </p:txBody>
      </p:sp>
      <p:sp>
        <p:nvSpPr>
          <p:cNvPr name="TextBox 10" id="10"/>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REPORTING AND REMEDIATION</a:t>
            </a: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36466" y="3206804"/>
            <a:ext cx="13018493" cy="3169451"/>
          </a:xfrm>
          <a:prstGeom prst="rect">
            <a:avLst/>
          </a:prstGeom>
        </p:spPr>
        <p:txBody>
          <a:bodyPr anchor="t" rtlCol="false" tIns="0" lIns="0" bIns="0" rIns="0">
            <a:spAutoFit/>
          </a:bodyPr>
          <a:lstStyle/>
          <a:p>
            <a:pPr algn="ctr">
              <a:lnSpc>
                <a:spcPts val="12730"/>
              </a:lnSpc>
            </a:pPr>
            <a:r>
              <a:rPr lang="en-US" sz="9093">
                <a:solidFill>
                  <a:srgbClr val="000000"/>
                </a:solidFill>
                <a:latin typeface="Intro"/>
                <a:ea typeface="Intro"/>
                <a:cs typeface="Intro"/>
                <a:sym typeface="Intro"/>
              </a:rPr>
              <a:t>SOME POPULAR IOT ATTACKS</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000000"/>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493647" y="7978731"/>
            <a:ext cx="5355559" cy="1336489"/>
          </a:xfrm>
          <a:custGeom>
            <a:avLst/>
            <a:gdLst/>
            <a:ahLst/>
            <a:cxnLst/>
            <a:rect r="r" b="b" t="t" l="l"/>
            <a:pathLst>
              <a:path h="1336489" w="5355559">
                <a:moveTo>
                  <a:pt x="0" y="0"/>
                </a:moveTo>
                <a:lnTo>
                  <a:pt x="5355559" y="0"/>
                </a:lnTo>
                <a:lnTo>
                  <a:pt x="5355559" y="1336489"/>
                </a:lnTo>
                <a:lnTo>
                  <a:pt x="0" y="1336489"/>
                </a:lnTo>
                <a:lnTo>
                  <a:pt x="0" y="0"/>
                </a:lnTo>
                <a:close/>
              </a:path>
            </a:pathLst>
          </a:custGeom>
          <a:blipFill>
            <a:blip r:embed="rId2"/>
            <a:stretch>
              <a:fillRect l="-1104" t="-111410" r="0" b="0"/>
            </a:stretch>
          </a:blipFill>
        </p:spPr>
      </p:sp>
      <p:sp>
        <p:nvSpPr>
          <p:cNvPr name="TextBox 9" id="9"/>
          <p:cNvSpPr txBox="true"/>
          <p:nvPr/>
        </p:nvSpPr>
        <p:spPr>
          <a:xfrm rot="0">
            <a:off x="1882536" y="144924"/>
            <a:ext cx="14522929"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MIRAI BOTNET ATTACK (DYN ATTACK)</a:t>
            </a:r>
          </a:p>
        </p:txBody>
      </p:sp>
      <p:sp>
        <p:nvSpPr>
          <p:cNvPr name="TextBox 10" id="10"/>
          <p:cNvSpPr txBox="true"/>
          <p:nvPr/>
        </p:nvSpPr>
        <p:spPr>
          <a:xfrm rot="0">
            <a:off x="404900" y="1647981"/>
            <a:ext cx="15573965" cy="6188076"/>
          </a:xfrm>
          <a:prstGeom prst="rect">
            <a:avLst/>
          </a:prstGeom>
        </p:spPr>
        <p:txBody>
          <a:bodyPr anchor="t" rtlCol="false" tIns="0" lIns="0" bIns="0" rIns="0">
            <a:spAutoFit/>
          </a:bodyPr>
          <a:lstStyle/>
          <a:p>
            <a:pPr algn="l" marL="755641" indent="-377820" lvl="1">
              <a:lnSpc>
                <a:spcPts val="4899"/>
              </a:lnSpc>
              <a:buFont typeface="Arial"/>
              <a:buChar char="•"/>
            </a:pPr>
            <a:r>
              <a:rPr lang="en-US" sz="3499">
                <a:solidFill>
                  <a:srgbClr val="000000"/>
                </a:solidFill>
                <a:latin typeface="Ubuntu"/>
                <a:ea typeface="Ubuntu"/>
                <a:cs typeface="Ubuntu"/>
                <a:sym typeface="Ubuntu"/>
              </a:rPr>
              <a:t> Distributed Denial-of-Service (DDoS) attack that occurred o</a:t>
            </a:r>
            <a:r>
              <a:rPr lang="en-US" sz="3499">
                <a:solidFill>
                  <a:srgbClr val="000000"/>
                </a:solidFill>
                <a:latin typeface="Ubuntu"/>
                <a:ea typeface="Ubuntu"/>
                <a:cs typeface="Ubuntu"/>
                <a:sym typeface="Ubuntu"/>
              </a:rPr>
              <a:t>n October 21, 2016.</a:t>
            </a:r>
          </a:p>
          <a:p>
            <a:pPr algn="l" marL="755641" indent="-377820" lvl="1">
              <a:lnSpc>
                <a:spcPts val="4899"/>
              </a:lnSpc>
              <a:buFont typeface="Arial"/>
              <a:buChar char="•"/>
            </a:pPr>
            <a:r>
              <a:rPr lang="en-US" sz="3499">
                <a:solidFill>
                  <a:srgbClr val="000000"/>
                </a:solidFill>
                <a:latin typeface="Ubuntu"/>
                <a:ea typeface="Ubuntu"/>
                <a:cs typeface="Ubuntu"/>
                <a:sym typeface="Ubuntu"/>
              </a:rPr>
              <a:t>Mirai malware scanned the internet for vulnerable IoT devices</a:t>
            </a:r>
          </a:p>
          <a:p>
            <a:pPr algn="l" marL="755641" indent="-377820" lvl="1">
              <a:lnSpc>
                <a:spcPts val="4899"/>
              </a:lnSpc>
              <a:buFont typeface="Arial"/>
              <a:buChar char="•"/>
            </a:pPr>
            <a:r>
              <a:rPr lang="en-US" sz="3499">
                <a:solidFill>
                  <a:srgbClr val="000000"/>
                </a:solidFill>
                <a:latin typeface="Ubuntu"/>
                <a:ea typeface="Ubuntu"/>
                <a:cs typeface="Ubuntu"/>
                <a:sym typeface="Ubuntu"/>
              </a:rPr>
              <a:t>Once it found an insecure device, it logged in and infected it, turning it into a bot</a:t>
            </a:r>
          </a:p>
          <a:p>
            <a:pPr algn="l" marL="755641" indent="-377820" lvl="1">
              <a:lnSpc>
                <a:spcPts val="4899"/>
              </a:lnSpc>
              <a:spcBef>
                <a:spcPct val="0"/>
              </a:spcBef>
              <a:buFont typeface="Arial"/>
              <a:buChar char="•"/>
            </a:pPr>
            <a:r>
              <a:rPr lang="en-US" sz="3499">
                <a:solidFill>
                  <a:srgbClr val="000000"/>
                </a:solidFill>
                <a:latin typeface="Ubuntu"/>
                <a:ea typeface="Ubuntu"/>
                <a:cs typeface="Ubuntu"/>
                <a:sym typeface="Ubuntu"/>
              </a:rPr>
              <a:t>The attacker remotely commanded the botnet to flood Dyn’s DNS servers with massive amounts of junk traffic</a:t>
            </a:r>
          </a:p>
          <a:p>
            <a:pPr algn="l" marL="755641" indent="-377820" lvl="1">
              <a:lnSpc>
                <a:spcPts val="4899"/>
              </a:lnSpc>
              <a:spcBef>
                <a:spcPct val="0"/>
              </a:spcBef>
              <a:buFont typeface="Arial"/>
              <a:buChar char="•"/>
            </a:pPr>
            <a:r>
              <a:rPr lang="en-US" sz="3499">
                <a:solidFill>
                  <a:srgbClr val="000000"/>
                </a:solidFill>
                <a:latin typeface="Ubuntu"/>
                <a:ea typeface="Ubuntu"/>
                <a:cs typeface="Ubuntu"/>
                <a:sym typeface="Ubuntu"/>
              </a:rPr>
              <a:t>By targeting </a:t>
            </a:r>
            <a:r>
              <a:rPr lang="en-US" b="true" sz="3499">
                <a:solidFill>
                  <a:srgbClr val="000000"/>
                </a:solidFill>
                <a:latin typeface="Ubuntu Bold"/>
                <a:ea typeface="Ubuntu Bold"/>
                <a:cs typeface="Ubuntu Bold"/>
                <a:sym typeface="Ubuntu Bold"/>
              </a:rPr>
              <a:t>Dyn (a DNS provider)</a:t>
            </a:r>
            <a:r>
              <a:rPr lang="en-US" sz="3499">
                <a:solidFill>
                  <a:srgbClr val="000000"/>
                </a:solidFill>
                <a:latin typeface="Ubuntu"/>
                <a:ea typeface="Ubuntu"/>
                <a:cs typeface="Ubuntu"/>
                <a:sym typeface="Ubuntu"/>
              </a:rPr>
              <a:t>, the attack had a cascading effect, taking down multiple major websites at once</a:t>
            </a:r>
          </a:p>
          <a:p>
            <a:pPr algn="ctr">
              <a:lnSpc>
                <a:spcPts val="4899"/>
              </a:lnSpc>
              <a:spcBef>
                <a:spcPct val="0"/>
              </a:spcBef>
            </a:pP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476113" y="6050375"/>
            <a:ext cx="4811887" cy="3207925"/>
          </a:xfrm>
          <a:custGeom>
            <a:avLst/>
            <a:gdLst/>
            <a:ahLst/>
            <a:cxnLst/>
            <a:rect r="r" b="b" t="t" l="l"/>
            <a:pathLst>
              <a:path h="3207925" w="4811887">
                <a:moveTo>
                  <a:pt x="0" y="0"/>
                </a:moveTo>
                <a:lnTo>
                  <a:pt x="4811887" y="0"/>
                </a:lnTo>
                <a:lnTo>
                  <a:pt x="4811887" y="3207925"/>
                </a:lnTo>
                <a:lnTo>
                  <a:pt x="0" y="3207925"/>
                </a:lnTo>
                <a:lnTo>
                  <a:pt x="0" y="0"/>
                </a:lnTo>
                <a:close/>
              </a:path>
            </a:pathLst>
          </a:custGeom>
          <a:blipFill>
            <a:blip r:embed="rId2"/>
            <a:stretch>
              <a:fillRect l="0" t="0" r="0" b="0"/>
            </a:stretch>
          </a:blipFill>
        </p:spPr>
      </p:sp>
      <p:sp>
        <p:nvSpPr>
          <p:cNvPr name="TextBox 9" id="9"/>
          <p:cNvSpPr txBox="true"/>
          <p:nvPr/>
        </p:nvSpPr>
        <p:spPr>
          <a:xfrm rot="0">
            <a:off x="1602199" y="149612"/>
            <a:ext cx="15376127" cy="19437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THE HACKABLE CARDIAC DEVICES </a:t>
            </a:r>
          </a:p>
          <a:p>
            <a:pPr algn="ctr">
              <a:lnSpc>
                <a:spcPts val="7840"/>
              </a:lnSpc>
            </a:pPr>
          </a:p>
        </p:txBody>
      </p:sp>
      <p:sp>
        <p:nvSpPr>
          <p:cNvPr name="TextBox 10" id="10"/>
          <p:cNvSpPr txBox="true"/>
          <p:nvPr/>
        </p:nvSpPr>
        <p:spPr>
          <a:xfrm rot="0">
            <a:off x="453655" y="2007622"/>
            <a:ext cx="15573965" cy="4330701"/>
          </a:xfrm>
          <a:prstGeom prst="rect">
            <a:avLst/>
          </a:prstGeom>
        </p:spPr>
        <p:txBody>
          <a:bodyPr anchor="t" rtlCol="false" tIns="0" lIns="0" bIns="0" rIns="0">
            <a:spAutoFit/>
          </a:bodyPr>
          <a:lstStyle/>
          <a:p>
            <a:pPr algn="l" marL="755641" indent="-377820" lvl="1">
              <a:lnSpc>
                <a:spcPts val="4899"/>
              </a:lnSpc>
              <a:buFont typeface="Arial"/>
              <a:buChar char="•"/>
            </a:pPr>
            <a:r>
              <a:rPr lang="en-US" sz="3499">
                <a:solidFill>
                  <a:srgbClr val="000000"/>
                </a:solidFill>
                <a:latin typeface="Ubuntu"/>
                <a:ea typeface="Ubuntu"/>
                <a:cs typeface="Ubuntu"/>
                <a:sym typeface="Ubuntu"/>
              </a:rPr>
              <a:t>St. Jude’s devices used a </a:t>
            </a:r>
            <a:r>
              <a:rPr lang="en-US" sz="3499">
                <a:solidFill>
                  <a:srgbClr val="000000"/>
                </a:solidFill>
                <a:latin typeface="Ubuntu"/>
                <a:ea typeface="Ubuntu"/>
                <a:cs typeface="Ubuntu"/>
                <a:sym typeface="Ubuntu"/>
              </a:rPr>
              <a:t>home transmitter to remotely send patients data to doctor.</a:t>
            </a:r>
          </a:p>
          <a:p>
            <a:pPr algn="l" marL="755641" indent="-377820" lvl="1">
              <a:lnSpc>
                <a:spcPts val="4899"/>
              </a:lnSpc>
              <a:buFont typeface="Arial"/>
              <a:buChar char="•"/>
            </a:pPr>
            <a:r>
              <a:rPr lang="en-US" sz="3499">
                <a:solidFill>
                  <a:srgbClr val="000000"/>
                </a:solidFill>
                <a:latin typeface="Ubuntu"/>
                <a:ea typeface="Ubuntu"/>
                <a:cs typeface="Ubuntu"/>
                <a:sym typeface="Ubuntu"/>
              </a:rPr>
              <a:t>This transmitter communicated via RF signals and Wi-Fi, but had no encryption or authentication.</a:t>
            </a:r>
          </a:p>
          <a:p>
            <a:pPr algn="l" marL="755641" indent="-377820" lvl="1">
              <a:lnSpc>
                <a:spcPts val="4899"/>
              </a:lnSpc>
              <a:buFont typeface="Arial"/>
              <a:buChar char="•"/>
            </a:pPr>
            <a:r>
              <a:rPr lang="en-US" sz="3499">
                <a:solidFill>
                  <a:srgbClr val="000000"/>
                </a:solidFill>
                <a:latin typeface="Ubuntu"/>
                <a:ea typeface="Ubuntu"/>
                <a:cs typeface="Ubuntu"/>
                <a:sym typeface="Ubuntu"/>
              </a:rPr>
              <a:t>Hackers could </a:t>
            </a:r>
            <a:r>
              <a:rPr lang="en-US" b="true" sz="3499">
                <a:solidFill>
                  <a:srgbClr val="000000"/>
                </a:solidFill>
                <a:latin typeface="Ubuntu Bold"/>
                <a:ea typeface="Ubuntu Bold"/>
                <a:cs typeface="Ubuntu Bold"/>
                <a:sym typeface="Ubuntu Bold"/>
              </a:rPr>
              <a:t>intercept wireless signals</a:t>
            </a:r>
            <a:r>
              <a:rPr lang="en-US" sz="3499">
                <a:solidFill>
                  <a:srgbClr val="000000"/>
                </a:solidFill>
                <a:latin typeface="Ubuntu"/>
                <a:ea typeface="Ubuntu"/>
                <a:cs typeface="Ubuntu"/>
                <a:sym typeface="Ubuntu"/>
              </a:rPr>
              <a:t> between the implant and transmitter.</a:t>
            </a:r>
          </a:p>
          <a:p>
            <a:pPr algn="l" marL="755641" indent="-377820" lvl="1">
              <a:lnSpc>
                <a:spcPts val="4899"/>
              </a:lnSpc>
              <a:buFont typeface="Arial"/>
              <a:buChar char="•"/>
            </a:pPr>
            <a:r>
              <a:rPr lang="en-US" sz="3499">
                <a:solidFill>
                  <a:srgbClr val="000000"/>
                </a:solidFill>
                <a:latin typeface="Ubuntu"/>
                <a:ea typeface="Ubuntu"/>
                <a:cs typeface="Ubuntu"/>
                <a:sym typeface="Ubuntu"/>
              </a:rPr>
              <a:t>Battery drain attacks, Malicious Shock Command, Data Theft.</a:t>
            </a: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28</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02199" y="149612"/>
            <a:ext cx="15376127" cy="19437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THE OWLET WIFI BABY HEART MONITOR VULNS</a:t>
            </a:r>
          </a:p>
          <a:p>
            <a:pPr algn="ctr">
              <a:lnSpc>
                <a:spcPts val="7840"/>
              </a:lnSpc>
            </a:pPr>
          </a:p>
        </p:txBody>
      </p:sp>
      <p:sp>
        <p:nvSpPr>
          <p:cNvPr name="TextBox 9" id="9"/>
          <p:cNvSpPr txBox="true"/>
          <p:nvPr/>
        </p:nvSpPr>
        <p:spPr>
          <a:xfrm rot="0">
            <a:off x="453655" y="2007622"/>
            <a:ext cx="16805645" cy="4949826"/>
          </a:xfrm>
          <a:prstGeom prst="rect">
            <a:avLst/>
          </a:prstGeom>
        </p:spPr>
        <p:txBody>
          <a:bodyPr anchor="t" rtlCol="false" tIns="0" lIns="0" bIns="0" rIns="0">
            <a:spAutoFit/>
          </a:bodyPr>
          <a:lstStyle/>
          <a:p>
            <a:pPr algn="l" marL="755641" indent="-377820" lvl="1">
              <a:lnSpc>
                <a:spcPts val="4899"/>
              </a:lnSpc>
              <a:buFont typeface="Arial"/>
              <a:buChar char="•"/>
            </a:pPr>
            <a:r>
              <a:rPr lang="en-US" sz="3499">
                <a:solidFill>
                  <a:srgbClr val="000000"/>
                </a:solidFill>
                <a:latin typeface="Ubuntu"/>
                <a:ea typeface="Ubuntu"/>
                <a:cs typeface="Ubuntu"/>
                <a:sym typeface="Ubuntu"/>
              </a:rPr>
              <a:t>Popular w</a:t>
            </a:r>
            <a:r>
              <a:rPr lang="en-US" sz="3499">
                <a:solidFill>
                  <a:srgbClr val="000000"/>
                </a:solidFill>
                <a:latin typeface="Ubuntu"/>
                <a:ea typeface="Ubuntu"/>
                <a:cs typeface="Ubuntu"/>
                <a:sym typeface="Ubuntu"/>
              </a:rPr>
              <a:t>earable d</a:t>
            </a:r>
            <a:r>
              <a:rPr lang="en-US" sz="3499">
                <a:solidFill>
                  <a:srgbClr val="000000"/>
                </a:solidFill>
                <a:latin typeface="Ubuntu"/>
                <a:ea typeface="Ubuntu"/>
                <a:cs typeface="Ubuntu"/>
                <a:sym typeface="Ubuntu"/>
              </a:rPr>
              <a:t>evice that tracks </a:t>
            </a:r>
            <a:r>
              <a:rPr lang="en-US" sz="3499">
                <a:solidFill>
                  <a:srgbClr val="000000"/>
                </a:solidFill>
                <a:latin typeface="Ubuntu"/>
                <a:ea typeface="Ubuntu"/>
                <a:cs typeface="Ubuntu"/>
                <a:sym typeface="Ubuntu"/>
              </a:rPr>
              <a:t>in</a:t>
            </a:r>
            <a:r>
              <a:rPr lang="en-US" sz="3499">
                <a:solidFill>
                  <a:srgbClr val="000000"/>
                </a:solidFill>
                <a:latin typeface="Ubuntu"/>
                <a:ea typeface="Ubuntu"/>
                <a:cs typeface="Ubuntu"/>
                <a:sym typeface="Ubuntu"/>
              </a:rPr>
              <a:t>f</a:t>
            </a:r>
            <a:r>
              <a:rPr lang="en-US" sz="3499">
                <a:solidFill>
                  <a:srgbClr val="000000"/>
                </a:solidFill>
                <a:latin typeface="Ubuntu"/>
                <a:ea typeface="Ubuntu"/>
                <a:cs typeface="Ubuntu"/>
                <a:sym typeface="Ubuntu"/>
              </a:rPr>
              <a:t>a</a:t>
            </a:r>
            <a:r>
              <a:rPr lang="en-US" sz="3499">
                <a:solidFill>
                  <a:srgbClr val="000000"/>
                </a:solidFill>
                <a:latin typeface="Ubuntu"/>
                <a:ea typeface="Ubuntu"/>
                <a:cs typeface="Ubuntu"/>
                <a:sym typeface="Ubuntu"/>
              </a:rPr>
              <a:t>nts' heart rate and oxygen levels</a:t>
            </a:r>
          </a:p>
          <a:p>
            <a:pPr algn="l" marL="755641" indent="-377820" lvl="1">
              <a:lnSpc>
                <a:spcPts val="4899"/>
              </a:lnSpc>
              <a:buFont typeface="Arial"/>
              <a:buChar char="•"/>
            </a:pPr>
            <a:r>
              <a:rPr lang="en-US" sz="3499">
                <a:solidFill>
                  <a:srgbClr val="000000"/>
                </a:solidFill>
                <a:latin typeface="Ubuntu"/>
                <a:ea typeface="Ubuntu"/>
                <a:cs typeface="Ubuntu"/>
                <a:sym typeface="Ubuntu"/>
              </a:rPr>
              <a:t>The monitor transmitted sensitive baby health data (heart rate, oxygen levels) in plaintext over WiFi </a:t>
            </a:r>
          </a:p>
          <a:p>
            <a:pPr algn="l" marL="755641" indent="-377820" lvl="1">
              <a:lnSpc>
                <a:spcPts val="4899"/>
              </a:lnSpc>
              <a:buFont typeface="Arial"/>
              <a:buChar char="•"/>
            </a:pPr>
            <a:r>
              <a:rPr lang="en-US" sz="3499">
                <a:solidFill>
                  <a:srgbClr val="000000"/>
                </a:solidFill>
                <a:latin typeface="Ubuntu"/>
                <a:ea typeface="Ubuntu"/>
                <a:cs typeface="Ubuntu"/>
                <a:sym typeface="Ubuntu"/>
              </a:rPr>
              <a:t>If the sensor sock came off (e.g., baby kicked it loose), the monitor did not automatically restart</a:t>
            </a:r>
          </a:p>
          <a:p>
            <a:pPr algn="l" marL="755641" indent="-377820" lvl="1">
              <a:lnSpc>
                <a:spcPts val="4899"/>
              </a:lnSpc>
              <a:buFont typeface="Arial"/>
              <a:buChar char="•"/>
            </a:pPr>
            <a:r>
              <a:rPr lang="en-US" sz="3499">
                <a:solidFill>
                  <a:srgbClr val="000000"/>
                </a:solidFill>
                <a:latin typeface="Ubuntu"/>
                <a:ea typeface="Ubuntu"/>
                <a:cs typeface="Ubuntu"/>
                <a:sym typeface="Ubuntu"/>
              </a:rPr>
              <a:t>The device lacked a secure update mechanism, meaning security flaws could not be patched easily.</a:t>
            </a:r>
          </a:p>
          <a:p>
            <a:pPr algn="l" marL="755641" indent="-377820" lvl="1">
              <a:lnSpc>
                <a:spcPts val="4899"/>
              </a:lnSpc>
              <a:buFont typeface="Arial"/>
              <a:buChar char="•"/>
            </a:pPr>
            <a:r>
              <a:rPr lang="en-US" sz="3499">
                <a:solidFill>
                  <a:srgbClr val="000000"/>
                </a:solidFill>
                <a:latin typeface="Ubuntu"/>
                <a:ea typeface="Ubuntu"/>
                <a:cs typeface="Ubuntu"/>
                <a:sym typeface="Ubuntu"/>
              </a:rPr>
              <a:t>MITM attacks, DOS attacks, WIFI jamming.</a:t>
            </a:r>
          </a:p>
        </p:txBody>
      </p:sp>
      <p:sp>
        <p:nvSpPr>
          <p:cNvPr name="TextBox 10" id="10"/>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77672" y="1659901"/>
            <a:ext cx="2131471" cy="1395145"/>
          </a:xfrm>
          <a:custGeom>
            <a:avLst/>
            <a:gdLst/>
            <a:ahLst/>
            <a:cxnLst/>
            <a:rect r="r" b="b" t="t" l="l"/>
            <a:pathLst>
              <a:path h="1395145" w="2131471">
                <a:moveTo>
                  <a:pt x="0" y="0"/>
                </a:moveTo>
                <a:lnTo>
                  <a:pt x="2131470" y="0"/>
                </a:lnTo>
                <a:lnTo>
                  <a:pt x="2131470" y="1395145"/>
                </a:lnTo>
                <a:lnTo>
                  <a:pt x="0" y="1395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10266030" y="2117408"/>
            <a:ext cx="7700003" cy="5836602"/>
            <a:chOff x="0" y="0"/>
            <a:chExt cx="6350000" cy="4813300"/>
          </a:xfrm>
        </p:grpSpPr>
        <p:sp>
          <p:nvSpPr>
            <p:cNvPr name="Freeform 10" id="10"/>
            <p:cNvSpPr/>
            <p:nvPr/>
          </p:nvSpPr>
          <p:spPr>
            <a:xfrm flipH="false" flipV="false" rot="0">
              <a:off x="76200" y="651510"/>
              <a:ext cx="6197600" cy="4085590"/>
            </a:xfrm>
            <a:custGeom>
              <a:avLst/>
              <a:gdLst/>
              <a:ahLst/>
              <a:cxnLst/>
              <a:rect r="r" b="b" t="t" l="l"/>
              <a:pathLst>
                <a:path h="4085590" w="6197600">
                  <a:moveTo>
                    <a:pt x="6197600" y="4085590"/>
                  </a:moveTo>
                  <a:lnTo>
                    <a:pt x="0" y="4085590"/>
                  </a:lnTo>
                  <a:lnTo>
                    <a:pt x="0" y="0"/>
                  </a:lnTo>
                  <a:lnTo>
                    <a:pt x="6197600" y="0"/>
                  </a:lnTo>
                  <a:lnTo>
                    <a:pt x="6197600" y="4085590"/>
                  </a:lnTo>
                  <a:close/>
                </a:path>
              </a:pathLst>
            </a:custGeom>
            <a:blipFill>
              <a:blip r:embed="rId4"/>
              <a:stretch>
                <a:fillRect l="-7448" t="0" r="-7448" b="0"/>
              </a:stretch>
            </a:blipFill>
          </p:spPr>
        </p:sp>
        <p:sp>
          <p:nvSpPr>
            <p:cNvPr name="Freeform 11" id="11"/>
            <p:cNvSpPr/>
            <p:nvPr/>
          </p:nvSpPr>
          <p:spPr>
            <a:xfrm flipH="false" flipV="false" rot="0">
              <a:off x="76200" y="76200"/>
              <a:ext cx="6197600" cy="500380"/>
            </a:xfrm>
            <a:custGeom>
              <a:avLst/>
              <a:gdLst/>
              <a:ahLst/>
              <a:cxnLst/>
              <a:rect r="r" b="b" t="t" l="l"/>
              <a:pathLst>
                <a:path h="500380" w="6197600">
                  <a:moveTo>
                    <a:pt x="0" y="0"/>
                  </a:moveTo>
                  <a:lnTo>
                    <a:pt x="6197600" y="0"/>
                  </a:lnTo>
                  <a:lnTo>
                    <a:pt x="6197600" y="500380"/>
                  </a:lnTo>
                  <a:lnTo>
                    <a:pt x="0" y="500380"/>
                  </a:lnTo>
                  <a:close/>
                </a:path>
              </a:pathLst>
            </a:custGeom>
            <a:solidFill>
              <a:srgbClr val="ADDEDC"/>
            </a:solidFill>
          </p:spPr>
        </p:sp>
        <p:sp>
          <p:nvSpPr>
            <p:cNvPr name="Freeform 12" id="12"/>
            <p:cNvSpPr/>
            <p:nvPr/>
          </p:nvSpPr>
          <p:spPr>
            <a:xfrm flipH="false" flipV="false" rot="0">
              <a:off x="0" y="0"/>
              <a:ext cx="6350000" cy="4813300"/>
            </a:xfrm>
            <a:custGeom>
              <a:avLst/>
              <a:gdLst/>
              <a:ahLst/>
              <a:cxnLst/>
              <a:rect r="r" b="b" t="t" l="l"/>
              <a:pathLst>
                <a:path h="4813300" w="63500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3954A3"/>
            </a:solidFill>
          </p:spPr>
        </p:sp>
      </p:grpSp>
      <p:sp>
        <p:nvSpPr>
          <p:cNvPr name="TextBox 13" id="13"/>
          <p:cNvSpPr txBox="true"/>
          <p:nvPr/>
        </p:nvSpPr>
        <p:spPr>
          <a:xfrm rot="0">
            <a:off x="903590" y="159137"/>
            <a:ext cx="8537178"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WHAT IS IOT SECURITY ?</a:t>
            </a:r>
          </a:p>
        </p:txBody>
      </p:sp>
      <p:sp>
        <p:nvSpPr>
          <p:cNvPr name="TextBox 14" id="14"/>
          <p:cNvSpPr txBox="true"/>
          <p:nvPr/>
        </p:nvSpPr>
        <p:spPr>
          <a:xfrm rot="0">
            <a:off x="903590" y="3133640"/>
            <a:ext cx="8785962" cy="5746362"/>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IoT security is based on a </a:t>
            </a:r>
            <a:r>
              <a:rPr lang="en-US" sz="3640" u="sng">
                <a:solidFill>
                  <a:srgbClr val="000000"/>
                </a:solidFill>
                <a:latin typeface="Ubuntu"/>
                <a:ea typeface="Ubuntu"/>
                <a:cs typeface="Ubuntu"/>
                <a:sym typeface="Ubuntu"/>
                <a:hlinkClick r:id="rId5" tooltip="https://www.fortinet.com/resources/cyberglossary/what-is-cybersecurity"/>
              </a:rPr>
              <a:t>cybersecurity</a:t>
            </a:r>
            <a:r>
              <a:rPr lang="en-US" sz="3640">
                <a:solidFill>
                  <a:srgbClr val="000000"/>
                </a:solidFill>
                <a:latin typeface="Ubuntu"/>
                <a:ea typeface="Ubuntu"/>
                <a:cs typeface="Ubuntu"/>
                <a:sym typeface="Ubuntu"/>
              </a:rPr>
              <a:t> strategy to protect IoT devices and the vulnerable networks they connect to fr</a:t>
            </a:r>
            <a:r>
              <a:rPr lang="en-US" sz="3640" u="none">
                <a:solidFill>
                  <a:srgbClr val="000000"/>
                </a:solidFill>
                <a:latin typeface="Ubuntu"/>
                <a:ea typeface="Ubuntu"/>
                <a:cs typeface="Ubuntu"/>
                <a:sym typeface="Ubuntu"/>
              </a:rPr>
              <a:t>om c</a:t>
            </a:r>
            <a:r>
              <a:rPr lang="en-US" sz="3640">
                <a:solidFill>
                  <a:srgbClr val="000000"/>
                </a:solidFill>
                <a:latin typeface="Ubuntu"/>
                <a:ea typeface="Ubuntu"/>
                <a:cs typeface="Ubuntu"/>
                <a:sym typeface="Ubuntu"/>
              </a:rPr>
              <a:t>yb</a:t>
            </a:r>
            <a:r>
              <a:rPr lang="en-US" sz="3640" u="none">
                <a:solidFill>
                  <a:srgbClr val="000000"/>
                </a:solidFill>
                <a:latin typeface="Ubuntu"/>
                <a:ea typeface="Ubuntu"/>
                <a:cs typeface="Ubuntu"/>
                <a:sym typeface="Ubuntu"/>
              </a:rPr>
              <a:t>e</a:t>
            </a:r>
            <a:r>
              <a:rPr lang="en-US" sz="3640">
                <a:solidFill>
                  <a:srgbClr val="000000"/>
                </a:solidFill>
                <a:latin typeface="Ubuntu"/>
                <a:ea typeface="Ubuntu"/>
                <a:cs typeface="Ubuntu"/>
                <a:sym typeface="Ubuntu"/>
              </a:rPr>
              <a:t>r a</a:t>
            </a:r>
            <a:r>
              <a:rPr lang="en-US" sz="3640" u="none">
                <a:solidFill>
                  <a:srgbClr val="000000"/>
                </a:solidFill>
                <a:latin typeface="Ubuntu"/>
                <a:ea typeface="Ubuntu"/>
                <a:cs typeface="Ubuntu"/>
                <a:sym typeface="Ubuntu"/>
              </a:rPr>
              <a:t>tt</a:t>
            </a:r>
            <a:r>
              <a:rPr lang="en-US" sz="3640">
                <a:solidFill>
                  <a:srgbClr val="000000"/>
                </a:solidFill>
                <a:latin typeface="Ubuntu"/>
                <a:ea typeface="Ubuntu"/>
                <a:cs typeface="Ubuntu"/>
                <a:sym typeface="Ubuntu"/>
              </a:rPr>
              <a:t>acks. </a:t>
            </a:r>
          </a:p>
          <a:p>
            <a:pPr algn="l" marL="785932" indent="-392966" lvl="1">
              <a:lnSpc>
                <a:spcPts val="5096"/>
              </a:lnSpc>
              <a:buFont typeface="Arial"/>
              <a:buChar char="•"/>
            </a:pPr>
            <a:r>
              <a:rPr lang="en-US" sz="3640">
                <a:solidFill>
                  <a:srgbClr val="000000"/>
                </a:solidFill>
                <a:latin typeface="Ubuntu"/>
                <a:ea typeface="Ubuntu"/>
                <a:cs typeface="Ubuntu"/>
                <a:sym typeface="Ubuntu"/>
              </a:rPr>
              <a:t>IoT devices have no built-in security.</a:t>
            </a:r>
          </a:p>
          <a:p>
            <a:pPr algn="l" marL="785932" indent="-392966" lvl="1">
              <a:lnSpc>
                <a:spcPts val="5096"/>
              </a:lnSpc>
              <a:buFont typeface="Arial"/>
              <a:buChar char="•"/>
            </a:pPr>
            <a:r>
              <a:rPr lang="en-US" sz="3640">
                <a:solidFill>
                  <a:srgbClr val="000000"/>
                </a:solidFill>
                <a:latin typeface="Ubuntu"/>
                <a:ea typeface="Ubuntu"/>
                <a:cs typeface="Ubuntu"/>
                <a:sym typeface="Ubuntu"/>
              </a:rPr>
              <a:t>In next Slides we will discuss IoT compromise in different Ecosystems</a:t>
            </a:r>
          </a:p>
          <a:p>
            <a:pPr algn="l">
              <a:lnSpc>
                <a:spcPts val="5096"/>
              </a:lnSpc>
            </a:pPr>
          </a:p>
          <a:p>
            <a:pPr algn="l">
              <a:lnSpc>
                <a:spcPts val="5096"/>
              </a:lnSpc>
            </a:pPr>
          </a:p>
        </p:txBody>
      </p:sp>
      <p:sp>
        <p:nvSpPr>
          <p:cNvPr name="TextBox 15" id="15"/>
          <p:cNvSpPr txBox="true"/>
          <p:nvPr/>
        </p:nvSpPr>
        <p:spPr>
          <a:xfrm rot="0">
            <a:off x="10655365" y="7995241"/>
            <a:ext cx="6921332" cy="49085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Ubuntu"/>
                <a:ea typeface="Ubuntu"/>
                <a:cs typeface="Ubuntu"/>
                <a:sym typeface="Ubuntu"/>
              </a:rPr>
              <a:t>Types of Iot Security Attacks</a:t>
            </a:r>
          </a:p>
        </p:txBody>
      </p:sp>
      <p:sp>
        <p:nvSpPr>
          <p:cNvPr name="TextBox 16" id="16"/>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36466" y="3206804"/>
            <a:ext cx="13018493" cy="3169451"/>
          </a:xfrm>
          <a:prstGeom prst="rect">
            <a:avLst/>
          </a:prstGeom>
        </p:spPr>
        <p:txBody>
          <a:bodyPr anchor="t" rtlCol="false" tIns="0" lIns="0" bIns="0" rIns="0">
            <a:spAutoFit/>
          </a:bodyPr>
          <a:lstStyle/>
          <a:p>
            <a:pPr algn="ctr">
              <a:lnSpc>
                <a:spcPts val="12730"/>
              </a:lnSpc>
            </a:pPr>
            <a:r>
              <a:rPr lang="en-US" sz="9093">
                <a:solidFill>
                  <a:srgbClr val="000000"/>
                </a:solidFill>
                <a:latin typeface="Intro"/>
                <a:ea typeface="Intro"/>
                <a:cs typeface="Intro"/>
                <a:sym typeface="Intro"/>
              </a:rPr>
              <a:t>TOOLS USED IN IOT SECURITY</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000000"/>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95714" y="7638679"/>
            <a:ext cx="4696572" cy="1088290"/>
          </a:xfrm>
          <a:custGeom>
            <a:avLst/>
            <a:gdLst/>
            <a:ahLst/>
            <a:cxnLst/>
            <a:rect r="r" b="b" t="t" l="l"/>
            <a:pathLst>
              <a:path h="1088290" w="4696572">
                <a:moveTo>
                  <a:pt x="0" y="0"/>
                </a:moveTo>
                <a:lnTo>
                  <a:pt x="4696572" y="0"/>
                </a:lnTo>
                <a:lnTo>
                  <a:pt x="4696572" y="1088290"/>
                </a:lnTo>
                <a:lnTo>
                  <a:pt x="0" y="1088290"/>
                </a:lnTo>
                <a:lnTo>
                  <a:pt x="0" y="0"/>
                </a:lnTo>
                <a:close/>
              </a:path>
            </a:pathLst>
          </a:custGeom>
          <a:blipFill>
            <a:blip r:embed="rId2"/>
            <a:stretch>
              <a:fillRect l="0" t="-5527" r="0" b="-5527"/>
            </a:stretch>
          </a:blipFill>
        </p:spPr>
      </p:sp>
      <p:sp>
        <p:nvSpPr>
          <p:cNvPr name="TextBox 9" id="9"/>
          <p:cNvSpPr txBox="true"/>
          <p:nvPr/>
        </p:nvSpPr>
        <p:spPr>
          <a:xfrm rot="0">
            <a:off x="1602199" y="149612"/>
            <a:ext cx="14522929"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ATTIFY OS</a:t>
            </a:r>
          </a:p>
        </p:txBody>
      </p:sp>
      <p:sp>
        <p:nvSpPr>
          <p:cNvPr name="TextBox 10" id="10"/>
          <p:cNvSpPr txBox="true"/>
          <p:nvPr/>
        </p:nvSpPr>
        <p:spPr>
          <a:xfrm rot="0">
            <a:off x="313000" y="2016237"/>
            <a:ext cx="16549049" cy="4330701"/>
          </a:xfrm>
          <a:prstGeom prst="rect">
            <a:avLst/>
          </a:prstGeom>
        </p:spPr>
        <p:txBody>
          <a:bodyPr anchor="t" rtlCol="false" tIns="0" lIns="0" bIns="0" rIns="0">
            <a:spAutoFit/>
          </a:bodyPr>
          <a:lstStyle/>
          <a:p>
            <a:pPr algn="l" marL="755641" indent="-377820" lvl="1">
              <a:lnSpc>
                <a:spcPts val="4899"/>
              </a:lnSpc>
              <a:spcBef>
                <a:spcPct val="0"/>
              </a:spcBef>
              <a:buFont typeface="Arial"/>
              <a:buChar char="•"/>
            </a:pPr>
            <a:r>
              <a:rPr lang="en-US" sz="3499">
                <a:solidFill>
                  <a:srgbClr val="000000"/>
                </a:solidFill>
                <a:latin typeface="Ubuntu"/>
                <a:ea typeface="Ubuntu"/>
                <a:cs typeface="Ubuntu"/>
                <a:sym typeface="Ubuntu"/>
              </a:rPr>
              <a:t>Opensoure </a:t>
            </a:r>
            <a:r>
              <a:rPr lang="en-US" sz="3499">
                <a:solidFill>
                  <a:srgbClr val="000000"/>
                </a:solidFill>
                <a:latin typeface="Ubuntu"/>
                <a:ea typeface="Ubuntu"/>
                <a:cs typeface="Ubuntu"/>
                <a:sym typeface="Ubuntu"/>
              </a:rPr>
              <a:t>Linux-based penetration testing distribution specifically designed for IoT and embedded device security assessments.</a:t>
            </a:r>
          </a:p>
          <a:p>
            <a:pPr algn="l" marL="755641" indent="-377820" lvl="1">
              <a:lnSpc>
                <a:spcPts val="4899"/>
              </a:lnSpc>
              <a:spcBef>
                <a:spcPct val="0"/>
              </a:spcBef>
              <a:buFont typeface="Arial"/>
              <a:buChar char="•"/>
            </a:pPr>
            <a:r>
              <a:rPr lang="en-US" sz="3499">
                <a:solidFill>
                  <a:srgbClr val="000000"/>
                </a:solidFill>
                <a:latin typeface="Ubuntu"/>
                <a:ea typeface="Ubuntu"/>
                <a:cs typeface="Ubuntu"/>
                <a:sym typeface="Ubuntu"/>
              </a:rPr>
              <a:t>Contains pre-installed iot security tools</a:t>
            </a:r>
          </a:p>
          <a:p>
            <a:pPr algn="l" marL="755641" indent="-377820" lvl="1">
              <a:lnSpc>
                <a:spcPts val="4899"/>
              </a:lnSpc>
              <a:spcBef>
                <a:spcPct val="0"/>
              </a:spcBef>
              <a:buFont typeface="Arial"/>
              <a:buChar char="•"/>
            </a:pPr>
            <a:r>
              <a:rPr lang="en-US" sz="3499">
                <a:solidFill>
                  <a:srgbClr val="000000"/>
                </a:solidFill>
                <a:latin typeface="Ubuntu"/>
                <a:ea typeface="Ubuntu"/>
                <a:cs typeface="Ubuntu"/>
                <a:sym typeface="Ubuntu"/>
              </a:rPr>
              <a:t>Support for Hardware Interface like JTAG, UART etc</a:t>
            </a:r>
          </a:p>
          <a:p>
            <a:pPr algn="l" marL="755641" indent="-377820" lvl="1">
              <a:lnSpc>
                <a:spcPts val="4899"/>
              </a:lnSpc>
              <a:spcBef>
                <a:spcPct val="0"/>
              </a:spcBef>
              <a:buFont typeface="Arial"/>
              <a:buChar char="•"/>
            </a:pPr>
            <a:r>
              <a:rPr lang="en-US" sz="3499">
                <a:solidFill>
                  <a:srgbClr val="000000"/>
                </a:solidFill>
                <a:latin typeface="Ubuntu"/>
                <a:ea typeface="Ubuntu"/>
                <a:cs typeface="Ubuntu"/>
                <a:sym typeface="Ubuntu"/>
              </a:rPr>
              <a:t>Contains automated firmware extraction scripts.</a:t>
            </a:r>
          </a:p>
          <a:p>
            <a:pPr algn="l">
              <a:lnSpc>
                <a:spcPts val="4899"/>
              </a:lnSpc>
              <a:spcBef>
                <a:spcPct val="0"/>
              </a:spcBef>
            </a:pPr>
          </a:p>
          <a:p>
            <a:pPr algn="l">
              <a:lnSpc>
                <a:spcPts val="4899"/>
              </a:lnSpc>
              <a:spcBef>
                <a:spcPct val="0"/>
              </a:spcBef>
            </a:pP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02199" y="149612"/>
            <a:ext cx="14522929" cy="19437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FIRMADYNE</a:t>
            </a:r>
          </a:p>
          <a:p>
            <a:pPr algn="ctr">
              <a:lnSpc>
                <a:spcPts val="7840"/>
              </a:lnSpc>
            </a:pPr>
          </a:p>
        </p:txBody>
      </p:sp>
      <p:sp>
        <p:nvSpPr>
          <p:cNvPr name="TextBox 9" id="9"/>
          <p:cNvSpPr txBox="true"/>
          <p:nvPr/>
        </p:nvSpPr>
        <p:spPr>
          <a:xfrm rot="0">
            <a:off x="1342901" y="2638718"/>
            <a:ext cx="16549049" cy="5568951"/>
          </a:xfrm>
          <a:prstGeom prst="rect">
            <a:avLst/>
          </a:prstGeom>
        </p:spPr>
        <p:txBody>
          <a:bodyPr anchor="t" rtlCol="false" tIns="0" lIns="0" bIns="0" rIns="0">
            <a:spAutoFit/>
          </a:bodyPr>
          <a:lstStyle/>
          <a:p>
            <a:pPr algn="l" marL="755641" indent="-377820" lvl="1">
              <a:lnSpc>
                <a:spcPts val="4899"/>
              </a:lnSpc>
              <a:buFont typeface="Arial"/>
              <a:buChar char="•"/>
            </a:pPr>
            <a:r>
              <a:rPr lang="en-US" sz="3499">
                <a:solidFill>
                  <a:srgbClr val="000000"/>
                </a:solidFill>
                <a:latin typeface="Ubuntu"/>
                <a:ea typeface="Ubuntu"/>
                <a:cs typeface="Ubuntu"/>
                <a:sym typeface="Ubuntu"/>
              </a:rPr>
              <a:t>Firmadyne </a:t>
            </a:r>
            <a:r>
              <a:rPr lang="en-US" sz="3499">
                <a:solidFill>
                  <a:srgbClr val="000000"/>
                </a:solidFill>
                <a:latin typeface="Ubuntu"/>
                <a:ea typeface="Ubuntu"/>
                <a:cs typeface="Ubuntu"/>
                <a:sym typeface="Ubuntu"/>
              </a:rPr>
              <a:t>is an open-source framework designed for aut</a:t>
            </a:r>
            <a:r>
              <a:rPr lang="en-US" sz="3499">
                <a:solidFill>
                  <a:srgbClr val="000000"/>
                </a:solidFill>
                <a:latin typeface="Ubuntu"/>
                <a:ea typeface="Ubuntu"/>
                <a:cs typeface="Ubuntu"/>
                <a:sym typeface="Ubuntu"/>
              </a:rPr>
              <a:t>omated emulation and vulnerability analysis of IoT firmware</a:t>
            </a:r>
          </a:p>
          <a:p>
            <a:pPr algn="l" marL="755641" indent="-377820" lvl="1">
              <a:lnSpc>
                <a:spcPts val="4899"/>
              </a:lnSpc>
              <a:buFont typeface="Arial"/>
              <a:buChar char="•"/>
            </a:pPr>
            <a:r>
              <a:rPr lang="en-US" sz="3499">
                <a:solidFill>
                  <a:srgbClr val="000000"/>
                </a:solidFill>
                <a:latin typeface="Ubuntu"/>
                <a:ea typeface="Ubuntu"/>
                <a:cs typeface="Ubuntu"/>
                <a:sym typeface="Ubuntu"/>
              </a:rPr>
              <a:t>Emulate firmware in a virtualized custom based QEMU environment.</a:t>
            </a:r>
          </a:p>
          <a:p>
            <a:pPr algn="l" marL="755641" indent="-377820" lvl="1">
              <a:lnSpc>
                <a:spcPts val="4899"/>
              </a:lnSpc>
              <a:buFont typeface="Arial"/>
              <a:buChar char="•"/>
            </a:pPr>
            <a:r>
              <a:rPr lang="en-US" sz="3499">
                <a:solidFill>
                  <a:srgbClr val="000000"/>
                </a:solidFill>
                <a:latin typeface="Ubuntu"/>
                <a:ea typeface="Ubuntu"/>
                <a:cs typeface="Ubuntu"/>
                <a:sym typeface="Ubuntu"/>
              </a:rPr>
              <a:t>Detect vulnerabilities (e.g., backdoors, hardcoded credentials).</a:t>
            </a:r>
          </a:p>
          <a:p>
            <a:pPr algn="l" marL="755641" indent="-377820" lvl="1">
              <a:lnSpc>
                <a:spcPts val="4899"/>
              </a:lnSpc>
              <a:buFont typeface="Arial"/>
              <a:buChar char="•"/>
            </a:pPr>
            <a:r>
              <a:rPr lang="en-US" sz="3499">
                <a:solidFill>
                  <a:srgbClr val="000000"/>
                </a:solidFill>
                <a:latin typeface="Ubuntu"/>
                <a:ea typeface="Ubuntu"/>
                <a:cs typeface="Ubuntu"/>
                <a:sym typeface="Ubuntu"/>
              </a:rPr>
              <a:t>Test exploits without needing physical hardware.</a:t>
            </a:r>
          </a:p>
          <a:p>
            <a:pPr algn="l" marL="755641" indent="-377820" lvl="1">
              <a:lnSpc>
                <a:spcPts val="4899"/>
              </a:lnSpc>
              <a:buFont typeface="Arial"/>
              <a:buChar char="•"/>
            </a:pPr>
            <a:r>
              <a:rPr lang="en-US" sz="3499">
                <a:solidFill>
                  <a:srgbClr val="000000"/>
                </a:solidFill>
                <a:latin typeface="Ubuntu"/>
                <a:ea typeface="Ubuntu"/>
                <a:cs typeface="Ubuntu"/>
                <a:sym typeface="Ubuntu"/>
              </a:rPr>
              <a:t> </a:t>
            </a:r>
            <a:r>
              <a:rPr lang="en-US" b="true" sz="3499">
                <a:solidFill>
                  <a:srgbClr val="000000"/>
                </a:solidFill>
                <a:latin typeface="Ubuntu Bold"/>
                <a:ea typeface="Ubuntu Bold"/>
                <a:cs typeface="Ubuntu Bold"/>
                <a:sym typeface="Ubuntu Bold"/>
              </a:rPr>
              <a:t>D-Link firmware backdoor</a:t>
            </a:r>
            <a:r>
              <a:rPr lang="en-US" sz="3499">
                <a:solidFill>
                  <a:srgbClr val="000000"/>
                </a:solidFill>
                <a:latin typeface="Ubuntu"/>
                <a:ea typeface="Ubuntu"/>
                <a:cs typeface="Ubuntu"/>
                <a:sym typeface="Ubuntu"/>
              </a:rPr>
              <a:t> (CVE-2019-16920) was discovered using Firmadyne.</a:t>
            </a:r>
          </a:p>
          <a:p>
            <a:pPr algn="l" marL="755641" indent="-377820" lvl="1">
              <a:lnSpc>
                <a:spcPts val="4899"/>
              </a:lnSpc>
              <a:buFont typeface="Arial"/>
              <a:buChar char="•"/>
            </a:pPr>
            <a:r>
              <a:rPr lang="en-US" sz="3499">
                <a:solidFill>
                  <a:srgbClr val="000000"/>
                </a:solidFill>
                <a:latin typeface="Ubuntu"/>
                <a:ea typeface="Ubuntu"/>
                <a:cs typeface="Ubuntu"/>
                <a:sym typeface="Ubuntu"/>
              </a:rPr>
              <a:t>Found hardcoded admin credentials.</a:t>
            </a:r>
          </a:p>
          <a:p>
            <a:pPr algn="l">
              <a:lnSpc>
                <a:spcPts val="4899"/>
              </a:lnSpc>
            </a:pPr>
          </a:p>
        </p:txBody>
      </p:sp>
      <p:sp>
        <p:nvSpPr>
          <p:cNvPr name="Freeform 10" id="10"/>
          <p:cNvSpPr/>
          <p:nvPr/>
        </p:nvSpPr>
        <p:spPr>
          <a:xfrm flipH="false" flipV="false" rot="0">
            <a:off x="9767124" y="6852988"/>
            <a:ext cx="8115300" cy="2709363"/>
          </a:xfrm>
          <a:custGeom>
            <a:avLst/>
            <a:gdLst/>
            <a:ahLst/>
            <a:cxnLst/>
            <a:rect r="r" b="b" t="t" l="l"/>
            <a:pathLst>
              <a:path h="2709363" w="8115300">
                <a:moveTo>
                  <a:pt x="0" y="0"/>
                </a:moveTo>
                <a:lnTo>
                  <a:pt x="8115300" y="0"/>
                </a:lnTo>
                <a:lnTo>
                  <a:pt x="8115300" y="2709362"/>
                </a:lnTo>
                <a:lnTo>
                  <a:pt x="0" y="2709362"/>
                </a:lnTo>
                <a:lnTo>
                  <a:pt x="0" y="0"/>
                </a:lnTo>
                <a:close/>
              </a:path>
            </a:pathLst>
          </a:custGeom>
          <a:blipFill>
            <a:blip r:embed="rId2"/>
            <a:stretch>
              <a:fillRect l="0" t="-24881" r="0" b="-24881"/>
            </a:stretch>
          </a:blipFill>
        </p:spPr>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984506" y="6129150"/>
            <a:ext cx="3445957" cy="3445957"/>
          </a:xfrm>
          <a:custGeom>
            <a:avLst/>
            <a:gdLst/>
            <a:ahLst/>
            <a:cxnLst/>
            <a:rect r="r" b="b" t="t" l="l"/>
            <a:pathLst>
              <a:path h="3445957" w="3445957">
                <a:moveTo>
                  <a:pt x="0" y="0"/>
                </a:moveTo>
                <a:lnTo>
                  <a:pt x="3445957" y="0"/>
                </a:lnTo>
                <a:lnTo>
                  <a:pt x="3445957" y="3445957"/>
                </a:lnTo>
                <a:lnTo>
                  <a:pt x="0" y="3445957"/>
                </a:lnTo>
                <a:lnTo>
                  <a:pt x="0" y="0"/>
                </a:lnTo>
                <a:close/>
              </a:path>
            </a:pathLst>
          </a:custGeom>
          <a:blipFill>
            <a:blip r:embed="rId2"/>
            <a:stretch>
              <a:fillRect l="0" t="0" r="0" b="0"/>
            </a:stretch>
          </a:blipFill>
        </p:spPr>
      </p:sp>
      <p:sp>
        <p:nvSpPr>
          <p:cNvPr name="TextBox 9" id="9"/>
          <p:cNvSpPr txBox="true"/>
          <p:nvPr/>
        </p:nvSpPr>
        <p:spPr>
          <a:xfrm rot="0">
            <a:off x="1602199" y="149612"/>
            <a:ext cx="14522929"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Century Gothic Paneuropean Bold"/>
                <a:ea typeface="Century Gothic Paneuropean Bold"/>
                <a:cs typeface="Century Gothic Paneuropean Bold"/>
                <a:sym typeface="Century Gothic Paneuropean Bold"/>
              </a:rPr>
              <a:t>EMBEDDED ANALYZER</a:t>
            </a:r>
          </a:p>
        </p:txBody>
      </p:sp>
      <p:sp>
        <p:nvSpPr>
          <p:cNvPr name="TextBox 10" id="10"/>
          <p:cNvSpPr txBox="true"/>
          <p:nvPr/>
        </p:nvSpPr>
        <p:spPr>
          <a:xfrm rot="0">
            <a:off x="354225" y="2007622"/>
            <a:ext cx="16549049" cy="3711576"/>
          </a:xfrm>
          <a:prstGeom prst="rect">
            <a:avLst/>
          </a:prstGeom>
        </p:spPr>
        <p:txBody>
          <a:bodyPr anchor="t" rtlCol="false" tIns="0" lIns="0" bIns="0" rIns="0">
            <a:spAutoFit/>
          </a:bodyPr>
          <a:lstStyle/>
          <a:p>
            <a:pPr algn="l" marL="755641" indent="-377820" lvl="1">
              <a:lnSpc>
                <a:spcPts val="4899"/>
              </a:lnSpc>
              <a:buFont typeface="Arial"/>
              <a:buChar char="•"/>
            </a:pPr>
            <a:r>
              <a:rPr lang="en-US" b="true" sz="3499">
                <a:solidFill>
                  <a:srgbClr val="000000"/>
                </a:solidFill>
                <a:latin typeface="Ubuntu Bold"/>
                <a:ea typeface="Ubuntu Bold"/>
                <a:cs typeface="Ubuntu Bold"/>
                <a:sym typeface="Ubuntu Bold"/>
              </a:rPr>
              <a:t>EMBA</a:t>
            </a:r>
            <a:r>
              <a:rPr lang="en-US" sz="3499">
                <a:solidFill>
                  <a:srgbClr val="000000"/>
                </a:solidFill>
                <a:latin typeface="Ubuntu"/>
                <a:ea typeface="Ubuntu"/>
                <a:cs typeface="Ubuntu"/>
                <a:sym typeface="Ubuntu"/>
              </a:rPr>
              <a:t> is an </a:t>
            </a:r>
            <a:r>
              <a:rPr lang="en-US" b="true" sz="3499">
                <a:solidFill>
                  <a:srgbClr val="000000"/>
                </a:solidFill>
                <a:latin typeface="Ubuntu Bold"/>
                <a:ea typeface="Ubuntu Bold"/>
                <a:cs typeface="Ubuntu Bold"/>
                <a:sym typeface="Ubuntu Bold"/>
              </a:rPr>
              <a:t>open-source firmware security analyzer</a:t>
            </a:r>
            <a:r>
              <a:rPr lang="en-US" sz="3499">
                <a:solidFill>
                  <a:srgbClr val="000000"/>
                </a:solidFill>
                <a:latin typeface="Ubuntu"/>
                <a:ea typeface="Ubuntu"/>
                <a:cs typeface="Ubuntu"/>
                <a:sym typeface="Ubuntu"/>
              </a:rPr>
              <a:t> specifically designed for </a:t>
            </a:r>
            <a:r>
              <a:rPr lang="en-US" b="true" sz="3499">
                <a:solidFill>
                  <a:srgbClr val="000000"/>
                </a:solidFill>
                <a:latin typeface="Ubuntu Bold"/>
                <a:ea typeface="Ubuntu Bold"/>
                <a:cs typeface="Ubuntu Bold"/>
                <a:sym typeface="Ubuntu Bold"/>
              </a:rPr>
              <a:t>IoT and embedded devices</a:t>
            </a:r>
            <a:r>
              <a:rPr lang="en-US" sz="3499">
                <a:solidFill>
                  <a:srgbClr val="000000"/>
                </a:solidFill>
                <a:latin typeface="Ubuntu"/>
                <a:ea typeface="Ubuntu"/>
                <a:cs typeface="Ubuntu"/>
                <a:sym typeface="Ubuntu"/>
              </a:rPr>
              <a:t>.</a:t>
            </a:r>
          </a:p>
          <a:p>
            <a:pPr algn="l" marL="755641" indent="-377820" lvl="1">
              <a:lnSpc>
                <a:spcPts val="4899"/>
              </a:lnSpc>
              <a:buFont typeface="Arial"/>
              <a:buChar char="•"/>
            </a:pPr>
            <a:r>
              <a:rPr lang="en-US" sz="3499">
                <a:solidFill>
                  <a:srgbClr val="000000"/>
                </a:solidFill>
                <a:latin typeface="Ubuntu"/>
                <a:ea typeface="Ubuntu"/>
                <a:cs typeface="Ubuntu"/>
                <a:sym typeface="Ubuntu"/>
              </a:rPr>
              <a:t>It automates firmware extraction, static vulnerability scanning, dynamic emulation-based analysis and compliance checking</a:t>
            </a:r>
          </a:p>
          <a:p>
            <a:pPr algn="l" marL="755641" indent="-377820" lvl="1">
              <a:lnSpc>
                <a:spcPts val="4899"/>
              </a:lnSpc>
              <a:buFont typeface="Arial"/>
              <a:buChar char="•"/>
            </a:pPr>
            <a:r>
              <a:rPr lang="en-US" sz="3499">
                <a:solidFill>
                  <a:srgbClr val="000000"/>
                </a:solidFill>
                <a:latin typeface="Ubuntu"/>
                <a:ea typeface="Ubuntu"/>
                <a:cs typeface="Ubuntu"/>
                <a:sym typeface="Ubuntu"/>
              </a:rPr>
              <a:t>Developed as a successor to tools like </a:t>
            </a:r>
            <a:r>
              <a:rPr lang="en-US" b="true" sz="3499">
                <a:solidFill>
                  <a:srgbClr val="000000"/>
                </a:solidFill>
                <a:latin typeface="Ubuntu Bold"/>
                <a:ea typeface="Ubuntu Bold"/>
                <a:cs typeface="Ubuntu Bold"/>
                <a:sym typeface="Ubuntu Bold"/>
              </a:rPr>
              <a:t>Firmadyne</a:t>
            </a:r>
          </a:p>
          <a:p>
            <a:pPr algn="l">
              <a:lnSpc>
                <a:spcPts val="4899"/>
              </a:lnSpc>
            </a:pPr>
          </a:p>
        </p:txBody>
      </p:sp>
      <p:sp>
        <p:nvSpPr>
          <p:cNvPr name="TextBox 11" id="11"/>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950481" y="4013348"/>
            <a:ext cx="12387037" cy="2031703"/>
          </a:xfrm>
          <a:prstGeom prst="rect">
            <a:avLst/>
          </a:prstGeom>
        </p:spPr>
        <p:txBody>
          <a:bodyPr anchor="t" rtlCol="false" tIns="0" lIns="0" bIns="0" rIns="0">
            <a:spAutoFit/>
          </a:bodyPr>
          <a:lstStyle/>
          <a:p>
            <a:pPr algn="ctr">
              <a:lnSpc>
                <a:spcPts val="16641"/>
              </a:lnSpc>
            </a:pPr>
            <a:r>
              <a:rPr lang="en-US" b="true" sz="11886">
                <a:solidFill>
                  <a:srgbClr val="000000"/>
                </a:solidFill>
                <a:latin typeface="Century Gothic Paneuropean Bold"/>
                <a:ea typeface="Century Gothic Paneuropean Bold"/>
                <a:cs typeface="Century Gothic Paneuropean Bold"/>
                <a:sym typeface="Century Gothic Paneuropean Bold"/>
              </a:rPr>
              <a:t>THANK YOU</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000000"/>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34</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823814"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35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74607" y="1786040"/>
            <a:ext cx="13018493" cy="6388901"/>
          </a:xfrm>
          <a:prstGeom prst="rect">
            <a:avLst/>
          </a:prstGeom>
        </p:spPr>
        <p:txBody>
          <a:bodyPr anchor="t" rtlCol="false" tIns="0" lIns="0" bIns="0" rIns="0">
            <a:spAutoFit/>
          </a:bodyPr>
          <a:lstStyle/>
          <a:p>
            <a:pPr algn="ctr">
              <a:lnSpc>
                <a:spcPts val="12730"/>
              </a:lnSpc>
            </a:pPr>
            <a:r>
              <a:rPr lang="en-US" sz="9093">
                <a:solidFill>
                  <a:srgbClr val="000000"/>
                </a:solidFill>
                <a:latin typeface="Intro"/>
                <a:ea typeface="Intro"/>
                <a:cs typeface="Intro"/>
                <a:sym typeface="Intro"/>
              </a:rPr>
              <a:t>IOT USED IN DIFFERENT SECTORS AND THEIR SECURITY</a:t>
            </a:r>
          </a:p>
          <a:p>
            <a:pPr algn="ctr">
              <a:lnSpc>
                <a:spcPts val="12730"/>
              </a:lnSpc>
            </a:pPr>
            <a:r>
              <a:rPr lang="en-US" sz="9093">
                <a:solidFill>
                  <a:srgbClr val="000000"/>
                </a:solidFill>
                <a:latin typeface="Intro"/>
                <a:ea typeface="Intro"/>
                <a:cs typeface="Intro"/>
                <a:sym typeface="Intro"/>
              </a:rPr>
              <a:t>ASPECTS </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000000"/>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004AAD"/>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43903" y="2207648"/>
            <a:ext cx="8785962" cy="5746362"/>
          </a:xfrm>
          <a:prstGeom prst="rect">
            <a:avLst/>
          </a:prstGeom>
        </p:spPr>
        <p:txBody>
          <a:bodyPr anchor="t" rtlCol="false" tIns="0" lIns="0" bIns="0" rIns="0">
            <a:spAutoFit/>
          </a:bodyPr>
          <a:lstStyle/>
          <a:p>
            <a:pPr algn="l" marL="785932" indent="-392966" lvl="1">
              <a:lnSpc>
                <a:spcPts val="5096"/>
              </a:lnSpc>
              <a:buFont typeface="Arial"/>
              <a:buChar char="•"/>
            </a:pPr>
            <a:r>
              <a:rPr lang="en-US" sz="3640">
                <a:solidFill>
                  <a:srgbClr val="000000"/>
                </a:solidFill>
                <a:latin typeface="Ubuntu"/>
                <a:ea typeface="Ubuntu"/>
                <a:cs typeface="Ubuntu"/>
                <a:sym typeface="Ubuntu"/>
              </a:rPr>
              <a:t>The Internet of Things (IoT) is used in homes for smart devices that enhance convenience and energy efficiency</a:t>
            </a:r>
          </a:p>
          <a:p>
            <a:pPr algn="l" marL="785932" indent="-392966" lvl="1">
              <a:lnSpc>
                <a:spcPts val="5096"/>
              </a:lnSpc>
              <a:buFont typeface="Arial"/>
              <a:buChar char="•"/>
            </a:pPr>
            <a:r>
              <a:rPr lang="en-US" sz="3640">
                <a:solidFill>
                  <a:srgbClr val="000000"/>
                </a:solidFill>
                <a:latin typeface="Ubuntu"/>
                <a:ea typeface="Ubuntu"/>
                <a:cs typeface="Ubuntu"/>
                <a:sym typeface="Ubuntu"/>
              </a:rPr>
              <a:t>In industries for automation and monitoring equipment</a:t>
            </a:r>
          </a:p>
          <a:p>
            <a:pPr algn="l" marL="785932" indent="-392966" lvl="1">
              <a:lnSpc>
                <a:spcPts val="5096"/>
              </a:lnSpc>
              <a:buFont typeface="Arial"/>
              <a:buChar char="•"/>
            </a:pPr>
            <a:r>
              <a:rPr lang="en-US" sz="3640">
                <a:solidFill>
                  <a:srgbClr val="000000"/>
                </a:solidFill>
                <a:latin typeface="Ubuntu"/>
                <a:ea typeface="Ubuntu"/>
                <a:cs typeface="Ubuntu"/>
                <a:sym typeface="Ubuntu"/>
              </a:rPr>
              <a:t>In healthcare f</a:t>
            </a:r>
            <a:r>
              <a:rPr lang="en-US" sz="3640" u="none">
                <a:solidFill>
                  <a:srgbClr val="000000"/>
                </a:solidFill>
                <a:latin typeface="Ubuntu"/>
                <a:ea typeface="Ubuntu"/>
                <a:cs typeface="Ubuntu"/>
                <a:sym typeface="Ubuntu"/>
              </a:rPr>
              <a:t>or remote</a:t>
            </a:r>
            <a:r>
              <a:rPr lang="en-US" sz="3640">
                <a:solidFill>
                  <a:srgbClr val="000000"/>
                </a:solidFill>
                <a:latin typeface="Ubuntu"/>
                <a:ea typeface="Ubuntu"/>
                <a:cs typeface="Ubuntu"/>
                <a:sym typeface="Ubuntu"/>
              </a:rPr>
              <a:t> pa</a:t>
            </a:r>
            <a:r>
              <a:rPr lang="en-US" sz="3640" u="none">
                <a:solidFill>
                  <a:srgbClr val="000000"/>
                </a:solidFill>
                <a:latin typeface="Ubuntu"/>
                <a:ea typeface="Ubuntu"/>
                <a:cs typeface="Ubuntu"/>
                <a:sym typeface="Ubuntu"/>
              </a:rPr>
              <a:t>tient monitoring </a:t>
            </a:r>
            <a:r>
              <a:rPr lang="en-US" sz="3640">
                <a:solidFill>
                  <a:srgbClr val="000000"/>
                </a:solidFill>
                <a:latin typeface="Ubuntu"/>
                <a:ea typeface="Ubuntu"/>
                <a:cs typeface="Ubuntu"/>
                <a:sym typeface="Ubuntu"/>
              </a:rPr>
              <a:t>and medical devices</a:t>
            </a:r>
          </a:p>
          <a:p>
            <a:pPr algn="l" marL="785932" indent="-392966" lvl="1">
              <a:lnSpc>
                <a:spcPts val="5096"/>
              </a:lnSpc>
              <a:buFont typeface="Arial"/>
              <a:buChar char="•"/>
            </a:pPr>
            <a:r>
              <a:rPr lang="en-US" sz="3640">
                <a:solidFill>
                  <a:srgbClr val="000000"/>
                </a:solidFill>
                <a:latin typeface="Ubuntu"/>
                <a:ea typeface="Ubuntu"/>
                <a:cs typeface="Ubuntu"/>
                <a:sym typeface="Ubuntu"/>
              </a:rPr>
              <a:t>In warfare for advanced surveillance and communication systems.</a:t>
            </a:r>
          </a:p>
        </p:txBody>
      </p:sp>
      <p:grpSp>
        <p:nvGrpSpPr>
          <p:cNvPr name="Group 9" id="9"/>
          <p:cNvGrpSpPr>
            <a:grpSpLocks noChangeAspect="true"/>
          </p:cNvGrpSpPr>
          <p:nvPr/>
        </p:nvGrpSpPr>
        <p:grpSpPr>
          <a:xfrm rot="0">
            <a:off x="11940595" y="1486056"/>
            <a:ext cx="5794368" cy="8283357"/>
            <a:chOff x="0" y="0"/>
            <a:chExt cx="4434840" cy="6339840"/>
          </a:xfrm>
        </p:grpSpPr>
        <p:sp>
          <p:nvSpPr>
            <p:cNvPr name="Freeform 10" id="10"/>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2"/>
              <a:stretch>
                <a:fillRect l="0" t="-1667" r="0" b="-1667"/>
              </a:stretch>
            </a:blipFill>
          </p:spPr>
        </p:sp>
        <p:sp>
          <p:nvSpPr>
            <p:cNvPr name="Freeform 11" id="11"/>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F6C7DD"/>
            </a:solidFill>
          </p:spPr>
        </p:sp>
        <p:sp>
          <p:nvSpPr>
            <p:cNvPr name="Freeform 12" id="12"/>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59B95"/>
            </a:solidFill>
          </p:spPr>
        </p:sp>
        <p:sp>
          <p:nvSpPr>
            <p:cNvPr name="Freeform 13" id="13"/>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14" id="14"/>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3954A3"/>
            </a:solidFill>
          </p:spPr>
        </p:sp>
      </p:grpSp>
      <p:sp>
        <p:nvSpPr>
          <p:cNvPr name="TextBox 15" id="15"/>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IOT USED IN VARIOUS SECTORS</a:t>
            </a:r>
          </a:p>
        </p:txBody>
      </p:sp>
      <p:sp>
        <p:nvSpPr>
          <p:cNvPr name="TextBox 16" id="16"/>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57515" y="2111697"/>
            <a:ext cx="10350602" cy="3831837"/>
          </a:xfrm>
          <a:prstGeom prst="rect">
            <a:avLst/>
          </a:prstGeom>
        </p:spPr>
        <p:txBody>
          <a:bodyPr anchor="t" rtlCol="false" tIns="0" lIns="0" bIns="0" rIns="0">
            <a:spAutoFit/>
          </a:bodyPr>
          <a:lstStyle/>
          <a:p>
            <a:pPr algn="l">
              <a:lnSpc>
                <a:spcPts val="5096"/>
              </a:lnSpc>
            </a:pPr>
            <a:r>
              <a:rPr lang="en-US" sz="3640" u="sng" b="true">
                <a:solidFill>
                  <a:srgbClr val="000000"/>
                </a:solidFill>
                <a:latin typeface="Ubuntu Bold"/>
                <a:ea typeface="Ubuntu Bold"/>
                <a:cs typeface="Ubuntu Bold"/>
                <a:sym typeface="Ubuntu Bold"/>
              </a:rPr>
              <a:t>Scenario</a:t>
            </a:r>
          </a:p>
          <a:p>
            <a:pPr algn="l">
              <a:lnSpc>
                <a:spcPts val="5096"/>
              </a:lnSpc>
            </a:pPr>
            <a:r>
              <a:rPr lang="en-US" sz="3640">
                <a:solidFill>
                  <a:srgbClr val="000000"/>
                </a:solidFill>
                <a:latin typeface="Ubuntu"/>
                <a:ea typeface="Ubuntu"/>
                <a:cs typeface="Ubuntu"/>
                <a:sym typeface="Ubuntu"/>
              </a:rPr>
              <a:t>                </a:t>
            </a:r>
            <a:r>
              <a:rPr lang="en-US" sz="3640">
                <a:solidFill>
                  <a:srgbClr val="000000"/>
                </a:solidFill>
                <a:latin typeface="Ubuntu"/>
                <a:ea typeface="Ubuntu"/>
                <a:cs typeface="Ubuntu"/>
                <a:sym typeface="Ubuntu"/>
              </a:rPr>
              <a:t>A smart home ecosystem includes IoT-enabled thermostats, smart lights, smart locks, voice assistants (e.g., Alexa), and CCTV systems that communicate over Wi-Fi and are managed via a mobile app.</a:t>
            </a:r>
          </a:p>
        </p:txBody>
      </p:sp>
      <p:grpSp>
        <p:nvGrpSpPr>
          <p:cNvPr name="Group 9" id="9"/>
          <p:cNvGrpSpPr>
            <a:grpSpLocks noChangeAspect="true"/>
          </p:cNvGrpSpPr>
          <p:nvPr/>
        </p:nvGrpSpPr>
        <p:grpSpPr>
          <a:xfrm rot="0">
            <a:off x="10520228" y="1821309"/>
            <a:ext cx="7647283" cy="7647283"/>
            <a:chOff x="0" y="0"/>
            <a:chExt cx="6350000" cy="6350000"/>
          </a:xfrm>
        </p:grpSpPr>
        <p:sp>
          <p:nvSpPr>
            <p:cNvPr name="Freeform 10" id="10"/>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2"/>
              <a:stretch>
                <a:fillRect l="0" t="-4773" r="0" b="-4773"/>
              </a:stretch>
            </a:blipFill>
          </p:spPr>
        </p:sp>
        <p:sp>
          <p:nvSpPr>
            <p:cNvPr name="Freeform 11" id="11"/>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ACDEDC"/>
            </a:solidFill>
          </p:spPr>
        </p:sp>
        <p:sp>
          <p:nvSpPr>
            <p:cNvPr name="Freeform 12" id="12"/>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FACEE1"/>
            </a:solidFill>
          </p:spPr>
        </p:sp>
        <p:sp>
          <p:nvSpPr>
            <p:cNvPr name="Freeform 13" id="13"/>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6466AF"/>
            </a:solidFill>
          </p:spPr>
        </p:sp>
      </p:grpSp>
      <p:sp>
        <p:nvSpPr>
          <p:cNvPr name="TextBox 14" id="14"/>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IOT USED IN HOME</a:t>
            </a:r>
          </a:p>
        </p:txBody>
      </p:sp>
      <p:sp>
        <p:nvSpPr>
          <p:cNvPr name="TextBox 15" id="15"/>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04085" y="2503310"/>
            <a:ext cx="8839915" cy="3193662"/>
          </a:xfrm>
          <a:prstGeom prst="rect">
            <a:avLst/>
          </a:prstGeom>
        </p:spPr>
        <p:txBody>
          <a:bodyPr anchor="t" rtlCol="false" tIns="0" lIns="0" bIns="0" rIns="0">
            <a:spAutoFit/>
          </a:bodyPr>
          <a:lstStyle/>
          <a:p>
            <a:pPr algn="l">
              <a:lnSpc>
                <a:spcPts val="5096"/>
              </a:lnSpc>
            </a:pPr>
            <a:r>
              <a:rPr lang="en-US" b="true" sz="3640" u="sng">
                <a:solidFill>
                  <a:srgbClr val="000000"/>
                </a:solidFill>
                <a:latin typeface="Ubuntu Bold"/>
                <a:ea typeface="Ubuntu Bold"/>
                <a:cs typeface="Ubuntu Bold"/>
                <a:sym typeface="Ubuntu Bold"/>
              </a:rPr>
              <a:t>Scenario: </a:t>
            </a:r>
          </a:p>
          <a:p>
            <a:pPr algn="l">
              <a:lnSpc>
                <a:spcPts val="5096"/>
              </a:lnSpc>
            </a:pPr>
            <a:r>
              <a:rPr lang="en-US" sz="3640">
                <a:solidFill>
                  <a:srgbClr val="000000"/>
                </a:solidFill>
                <a:latin typeface="Ubuntu"/>
                <a:ea typeface="Ubuntu"/>
                <a:cs typeface="Ubuntu"/>
                <a:sym typeface="Ubuntu"/>
              </a:rPr>
              <a:t>                   </a:t>
            </a:r>
            <a:r>
              <a:rPr lang="en-US" sz="3640">
                <a:solidFill>
                  <a:srgbClr val="000000"/>
                </a:solidFill>
                <a:latin typeface="Ubuntu"/>
                <a:ea typeface="Ubuntu"/>
                <a:cs typeface="Ubuntu"/>
                <a:sym typeface="Ubuntu"/>
              </a:rPr>
              <a:t>Hospitals use IoT for patient monitoring (heart rate, oxygen levels), insulin pumps, connected imaging machines, and smart infusion pumps. </a:t>
            </a:r>
          </a:p>
        </p:txBody>
      </p:sp>
      <p:grpSp>
        <p:nvGrpSpPr>
          <p:cNvPr name="Group 9" id="9"/>
          <p:cNvGrpSpPr>
            <a:grpSpLocks noChangeAspect="true"/>
          </p:cNvGrpSpPr>
          <p:nvPr/>
        </p:nvGrpSpPr>
        <p:grpSpPr>
          <a:xfrm rot="0">
            <a:off x="8773276" y="2165121"/>
            <a:ext cx="9318870" cy="7063704"/>
            <a:chOff x="0" y="0"/>
            <a:chExt cx="6350000" cy="4813300"/>
          </a:xfrm>
        </p:grpSpPr>
        <p:sp>
          <p:nvSpPr>
            <p:cNvPr name="Freeform 10" id="10"/>
            <p:cNvSpPr/>
            <p:nvPr/>
          </p:nvSpPr>
          <p:spPr>
            <a:xfrm flipH="false" flipV="false" rot="0">
              <a:off x="76200" y="651510"/>
              <a:ext cx="6197600" cy="4085590"/>
            </a:xfrm>
            <a:custGeom>
              <a:avLst/>
              <a:gdLst/>
              <a:ahLst/>
              <a:cxnLst/>
              <a:rect r="r" b="b" t="t" l="l"/>
              <a:pathLst>
                <a:path h="4085590" w="6197600">
                  <a:moveTo>
                    <a:pt x="6197600" y="4085590"/>
                  </a:moveTo>
                  <a:lnTo>
                    <a:pt x="0" y="4085590"/>
                  </a:lnTo>
                  <a:lnTo>
                    <a:pt x="0" y="0"/>
                  </a:lnTo>
                  <a:lnTo>
                    <a:pt x="6197600" y="0"/>
                  </a:lnTo>
                  <a:lnTo>
                    <a:pt x="6197600" y="4085590"/>
                  </a:lnTo>
                  <a:close/>
                </a:path>
              </a:pathLst>
            </a:custGeom>
            <a:blipFill>
              <a:blip r:embed="rId2"/>
              <a:stretch>
                <a:fillRect l="0" t="-533" r="0" b="-533"/>
              </a:stretch>
            </a:blipFill>
          </p:spPr>
        </p:sp>
        <p:sp>
          <p:nvSpPr>
            <p:cNvPr name="Freeform 11" id="11"/>
            <p:cNvSpPr/>
            <p:nvPr/>
          </p:nvSpPr>
          <p:spPr>
            <a:xfrm flipH="false" flipV="false" rot="0">
              <a:off x="76200" y="76200"/>
              <a:ext cx="6197600" cy="500380"/>
            </a:xfrm>
            <a:custGeom>
              <a:avLst/>
              <a:gdLst/>
              <a:ahLst/>
              <a:cxnLst/>
              <a:rect r="r" b="b" t="t" l="l"/>
              <a:pathLst>
                <a:path h="500380" w="6197600">
                  <a:moveTo>
                    <a:pt x="0" y="0"/>
                  </a:moveTo>
                  <a:lnTo>
                    <a:pt x="6197600" y="0"/>
                  </a:lnTo>
                  <a:lnTo>
                    <a:pt x="6197600" y="500380"/>
                  </a:lnTo>
                  <a:lnTo>
                    <a:pt x="0" y="500380"/>
                  </a:lnTo>
                  <a:close/>
                </a:path>
              </a:pathLst>
            </a:custGeom>
            <a:solidFill>
              <a:srgbClr val="ADDEDC"/>
            </a:solidFill>
          </p:spPr>
        </p:sp>
        <p:sp>
          <p:nvSpPr>
            <p:cNvPr name="Freeform 12" id="12"/>
            <p:cNvSpPr/>
            <p:nvPr/>
          </p:nvSpPr>
          <p:spPr>
            <a:xfrm flipH="false" flipV="false" rot="0">
              <a:off x="0" y="0"/>
              <a:ext cx="6350000" cy="4813300"/>
            </a:xfrm>
            <a:custGeom>
              <a:avLst/>
              <a:gdLst/>
              <a:ahLst/>
              <a:cxnLst/>
              <a:rect r="r" b="b" t="t" l="l"/>
              <a:pathLst>
                <a:path h="4813300" w="63500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3954A3"/>
            </a:solidFill>
          </p:spPr>
        </p:sp>
      </p:grpSp>
      <p:sp>
        <p:nvSpPr>
          <p:cNvPr name="TextBox 13" id="13"/>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IOT USED IN HEALTHCARE</a:t>
            </a:r>
          </a:p>
        </p:txBody>
      </p:sp>
      <p:sp>
        <p:nvSpPr>
          <p:cNvPr name="TextBox 14" id="14"/>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04085" y="2503310"/>
            <a:ext cx="10656336" cy="3193662"/>
          </a:xfrm>
          <a:prstGeom prst="rect">
            <a:avLst/>
          </a:prstGeom>
        </p:spPr>
        <p:txBody>
          <a:bodyPr anchor="t" rtlCol="false" tIns="0" lIns="0" bIns="0" rIns="0">
            <a:spAutoFit/>
          </a:bodyPr>
          <a:lstStyle/>
          <a:p>
            <a:pPr algn="l">
              <a:lnSpc>
                <a:spcPts val="5096"/>
              </a:lnSpc>
            </a:pPr>
            <a:r>
              <a:rPr lang="en-US" b="true" sz="3640" u="sng">
                <a:solidFill>
                  <a:srgbClr val="000000"/>
                </a:solidFill>
                <a:latin typeface="Ubuntu Bold"/>
                <a:ea typeface="Ubuntu Bold"/>
                <a:cs typeface="Ubuntu Bold"/>
                <a:sym typeface="Ubuntu Bold"/>
              </a:rPr>
              <a:t>Scenario: </a:t>
            </a:r>
          </a:p>
          <a:p>
            <a:pPr algn="l">
              <a:lnSpc>
                <a:spcPts val="5096"/>
              </a:lnSpc>
            </a:pPr>
            <a:r>
              <a:rPr lang="en-US" sz="3640" b="true">
                <a:solidFill>
                  <a:srgbClr val="000000"/>
                </a:solidFill>
                <a:latin typeface="Ubuntu Bold"/>
                <a:ea typeface="Ubuntu Bold"/>
                <a:cs typeface="Ubuntu Bold"/>
                <a:sym typeface="Ubuntu Bold"/>
              </a:rPr>
              <a:t>                  </a:t>
            </a:r>
            <a:r>
              <a:rPr lang="en-US" sz="3640">
                <a:solidFill>
                  <a:srgbClr val="000000"/>
                </a:solidFill>
                <a:latin typeface="Ubuntu"/>
                <a:ea typeface="Ubuntu"/>
                <a:cs typeface="Ubuntu"/>
                <a:sym typeface="Ubuntu"/>
              </a:rPr>
              <a:t>Modern battlef</a:t>
            </a:r>
            <a:r>
              <a:rPr lang="en-US" sz="3640">
                <a:solidFill>
                  <a:srgbClr val="000000"/>
                </a:solidFill>
                <a:latin typeface="Ubuntu"/>
                <a:ea typeface="Ubuntu"/>
                <a:cs typeface="Ubuntu"/>
                <a:sym typeface="Ubuntu"/>
              </a:rPr>
              <a:t>ields deploy IoT-enabled drones, smart ammunition, autonomous tanks, soldier wearables, and remote surveillance systems.</a:t>
            </a:r>
          </a:p>
        </p:txBody>
      </p:sp>
      <p:grpSp>
        <p:nvGrpSpPr>
          <p:cNvPr name="Group 9" id="9"/>
          <p:cNvGrpSpPr>
            <a:grpSpLocks noChangeAspect="true"/>
          </p:cNvGrpSpPr>
          <p:nvPr/>
        </p:nvGrpSpPr>
        <p:grpSpPr>
          <a:xfrm rot="0">
            <a:off x="11562923" y="1415883"/>
            <a:ext cx="5867540" cy="8387961"/>
            <a:chOff x="0" y="0"/>
            <a:chExt cx="4434840" cy="6339840"/>
          </a:xfrm>
        </p:grpSpPr>
        <p:sp>
          <p:nvSpPr>
            <p:cNvPr name="Freeform 10" id="10"/>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2"/>
              <a:stretch>
                <a:fillRect l="0" t="-1667" r="0" b="-1667"/>
              </a:stretch>
            </a:blipFill>
          </p:spPr>
        </p:sp>
        <p:sp>
          <p:nvSpPr>
            <p:cNvPr name="Freeform 11" id="11"/>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F6C7DD"/>
            </a:solidFill>
          </p:spPr>
        </p:sp>
        <p:sp>
          <p:nvSpPr>
            <p:cNvPr name="Freeform 12" id="12"/>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59B95"/>
            </a:solidFill>
          </p:spPr>
        </p:sp>
        <p:sp>
          <p:nvSpPr>
            <p:cNvPr name="Freeform 13" id="13"/>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14" id="14"/>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3954A3"/>
            </a:solidFill>
          </p:spPr>
        </p:sp>
      </p:grpSp>
      <p:sp>
        <p:nvSpPr>
          <p:cNvPr name="TextBox 15" id="15"/>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IOT USED IN WARFARE</a:t>
            </a:r>
          </a:p>
        </p:txBody>
      </p:sp>
      <p:sp>
        <p:nvSpPr>
          <p:cNvPr name="TextBox 16" id="16"/>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352" y="9803843"/>
            <a:ext cx="19346704" cy="821917"/>
            <a:chOff x="0" y="0"/>
            <a:chExt cx="5095428" cy="216472"/>
          </a:xfrm>
        </p:grpSpPr>
        <p:sp>
          <p:nvSpPr>
            <p:cNvPr name="Freeform 3" id="3"/>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004AAD"/>
            </a:solidFill>
            <a:ln w="85725" cap="rnd">
              <a:solidFill>
                <a:srgbClr val="494848"/>
              </a:solidFill>
              <a:prstDash val="solid"/>
              <a:round/>
            </a:ln>
          </p:spPr>
        </p:sp>
        <p:sp>
          <p:nvSpPr>
            <p:cNvPr name="TextBox 4" id="4"/>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494" y="1345709"/>
            <a:ext cx="19346704" cy="140347"/>
            <a:chOff x="0" y="0"/>
            <a:chExt cx="5095428" cy="36964"/>
          </a:xfrm>
        </p:grpSpPr>
        <p:sp>
          <p:nvSpPr>
            <p:cNvPr name="Freeform 6" id="6"/>
            <p:cNvSpPr/>
            <p:nvPr/>
          </p:nvSpPr>
          <p:spPr>
            <a:xfrm flipH="false" flipV="false" rot="0">
              <a:off x="0" y="0"/>
              <a:ext cx="5095428" cy="36964"/>
            </a:xfrm>
            <a:custGeom>
              <a:avLst/>
              <a:gdLst/>
              <a:ahLst/>
              <a:cxnLst/>
              <a:rect r="r" b="b" t="t" l="l"/>
              <a:pathLst>
                <a:path h="36964" w="5095428">
                  <a:moveTo>
                    <a:pt x="18482" y="0"/>
                  </a:moveTo>
                  <a:lnTo>
                    <a:pt x="5076946" y="0"/>
                  </a:lnTo>
                  <a:cubicBezTo>
                    <a:pt x="5087153" y="0"/>
                    <a:pt x="5095428" y="8275"/>
                    <a:pt x="5095428" y="18482"/>
                  </a:cubicBezTo>
                  <a:lnTo>
                    <a:pt x="5095428" y="18482"/>
                  </a:lnTo>
                  <a:cubicBezTo>
                    <a:pt x="5095428" y="28689"/>
                    <a:pt x="5087153" y="36964"/>
                    <a:pt x="5076946" y="36964"/>
                  </a:cubicBezTo>
                  <a:lnTo>
                    <a:pt x="18482" y="36964"/>
                  </a:lnTo>
                  <a:cubicBezTo>
                    <a:pt x="8275" y="36964"/>
                    <a:pt x="0" y="28689"/>
                    <a:pt x="0" y="18482"/>
                  </a:cubicBezTo>
                  <a:lnTo>
                    <a:pt x="0" y="18482"/>
                  </a:lnTo>
                  <a:cubicBezTo>
                    <a:pt x="0" y="8275"/>
                    <a:pt x="8275" y="0"/>
                    <a:pt x="18482" y="0"/>
                  </a:cubicBezTo>
                  <a:close/>
                </a:path>
              </a:pathLst>
            </a:custGeom>
            <a:solidFill>
              <a:srgbClr val="004AAD"/>
            </a:solidFill>
            <a:ln cap="rnd">
              <a:noFill/>
              <a:prstDash val="sysDot"/>
              <a:round/>
            </a:ln>
          </p:spPr>
        </p:sp>
        <p:sp>
          <p:nvSpPr>
            <p:cNvPr name="TextBox 7" id="7"/>
            <p:cNvSpPr txBox="true"/>
            <p:nvPr/>
          </p:nvSpPr>
          <p:spPr>
            <a:xfrm>
              <a:off x="0" y="-38100"/>
              <a:ext cx="5095428" cy="7506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8946172" y="2382320"/>
            <a:ext cx="9071214" cy="6875980"/>
            <a:chOff x="0" y="0"/>
            <a:chExt cx="6350000" cy="4813300"/>
          </a:xfrm>
        </p:grpSpPr>
        <p:sp>
          <p:nvSpPr>
            <p:cNvPr name="Freeform 9" id="9"/>
            <p:cNvSpPr/>
            <p:nvPr/>
          </p:nvSpPr>
          <p:spPr>
            <a:xfrm flipH="false" flipV="false" rot="0">
              <a:off x="76200" y="651510"/>
              <a:ext cx="6197600" cy="4085590"/>
            </a:xfrm>
            <a:custGeom>
              <a:avLst/>
              <a:gdLst/>
              <a:ahLst/>
              <a:cxnLst/>
              <a:rect r="r" b="b" t="t" l="l"/>
              <a:pathLst>
                <a:path h="4085590" w="6197600">
                  <a:moveTo>
                    <a:pt x="6197600" y="4085590"/>
                  </a:moveTo>
                  <a:lnTo>
                    <a:pt x="0" y="4085590"/>
                  </a:lnTo>
                  <a:lnTo>
                    <a:pt x="0" y="0"/>
                  </a:lnTo>
                  <a:lnTo>
                    <a:pt x="6197600" y="0"/>
                  </a:lnTo>
                  <a:lnTo>
                    <a:pt x="6197600" y="4085590"/>
                  </a:lnTo>
                  <a:close/>
                </a:path>
              </a:pathLst>
            </a:custGeom>
            <a:blipFill>
              <a:blip r:embed="rId2"/>
              <a:stretch>
                <a:fillRect l="0" t="-533" r="0" b="-533"/>
              </a:stretch>
            </a:blipFill>
          </p:spPr>
        </p:sp>
        <p:sp>
          <p:nvSpPr>
            <p:cNvPr name="Freeform 10" id="10"/>
            <p:cNvSpPr/>
            <p:nvPr/>
          </p:nvSpPr>
          <p:spPr>
            <a:xfrm flipH="false" flipV="false" rot="0">
              <a:off x="76200" y="76200"/>
              <a:ext cx="6197600" cy="500380"/>
            </a:xfrm>
            <a:custGeom>
              <a:avLst/>
              <a:gdLst/>
              <a:ahLst/>
              <a:cxnLst/>
              <a:rect r="r" b="b" t="t" l="l"/>
              <a:pathLst>
                <a:path h="500380" w="6197600">
                  <a:moveTo>
                    <a:pt x="0" y="0"/>
                  </a:moveTo>
                  <a:lnTo>
                    <a:pt x="6197600" y="0"/>
                  </a:lnTo>
                  <a:lnTo>
                    <a:pt x="6197600" y="500380"/>
                  </a:lnTo>
                  <a:lnTo>
                    <a:pt x="0" y="500380"/>
                  </a:lnTo>
                  <a:close/>
                </a:path>
              </a:pathLst>
            </a:custGeom>
            <a:solidFill>
              <a:srgbClr val="ADDEDC"/>
            </a:solidFill>
          </p:spPr>
        </p:sp>
        <p:sp>
          <p:nvSpPr>
            <p:cNvPr name="Freeform 11" id="11"/>
            <p:cNvSpPr/>
            <p:nvPr/>
          </p:nvSpPr>
          <p:spPr>
            <a:xfrm flipH="false" flipV="false" rot="0">
              <a:off x="0" y="0"/>
              <a:ext cx="6350000" cy="4813300"/>
            </a:xfrm>
            <a:custGeom>
              <a:avLst/>
              <a:gdLst/>
              <a:ahLst/>
              <a:cxnLst/>
              <a:rect r="r" b="b" t="t" l="l"/>
              <a:pathLst>
                <a:path h="4813300" w="63500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3954A3"/>
            </a:solidFill>
          </p:spPr>
        </p:sp>
      </p:grpSp>
      <p:sp>
        <p:nvSpPr>
          <p:cNvPr name="TextBox 12" id="12"/>
          <p:cNvSpPr txBox="true"/>
          <p:nvPr/>
        </p:nvSpPr>
        <p:spPr>
          <a:xfrm rot="0">
            <a:off x="340054" y="2572131"/>
            <a:ext cx="8803946" cy="3193662"/>
          </a:xfrm>
          <a:prstGeom prst="rect">
            <a:avLst/>
          </a:prstGeom>
        </p:spPr>
        <p:txBody>
          <a:bodyPr anchor="t" rtlCol="false" tIns="0" lIns="0" bIns="0" rIns="0">
            <a:spAutoFit/>
          </a:bodyPr>
          <a:lstStyle/>
          <a:p>
            <a:pPr algn="l">
              <a:lnSpc>
                <a:spcPts val="5096"/>
              </a:lnSpc>
            </a:pPr>
            <a:r>
              <a:rPr lang="en-US" b="true" sz="3640" u="sng">
                <a:solidFill>
                  <a:srgbClr val="000000"/>
                </a:solidFill>
                <a:latin typeface="Ubuntu Bold"/>
                <a:ea typeface="Ubuntu Bold"/>
                <a:cs typeface="Ubuntu Bold"/>
                <a:sym typeface="Ubuntu Bold"/>
              </a:rPr>
              <a:t>Scenario: </a:t>
            </a:r>
          </a:p>
          <a:p>
            <a:pPr algn="l">
              <a:lnSpc>
                <a:spcPts val="5096"/>
              </a:lnSpc>
            </a:pPr>
            <a:r>
              <a:rPr lang="en-US" sz="3640" b="true">
                <a:solidFill>
                  <a:srgbClr val="000000"/>
                </a:solidFill>
                <a:latin typeface="Ubuntu Bold"/>
                <a:ea typeface="Ubuntu Bold"/>
                <a:cs typeface="Ubuntu Bold"/>
                <a:sym typeface="Ubuntu Bold"/>
              </a:rPr>
              <a:t>                </a:t>
            </a:r>
            <a:r>
              <a:rPr lang="en-US" sz="3640">
                <a:solidFill>
                  <a:srgbClr val="000000"/>
                </a:solidFill>
                <a:latin typeface="Ubuntu"/>
                <a:ea typeface="Ubuntu"/>
                <a:cs typeface="Ubuntu"/>
                <a:sym typeface="Ubuntu"/>
              </a:rPr>
              <a:t>A factory u</a:t>
            </a:r>
            <a:r>
              <a:rPr lang="en-US" sz="3640">
                <a:solidFill>
                  <a:srgbClr val="000000"/>
                </a:solidFill>
                <a:latin typeface="Ubuntu"/>
                <a:ea typeface="Ubuntu"/>
                <a:cs typeface="Ubuntu"/>
                <a:sym typeface="Ubuntu"/>
              </a:rPr>
              <a:t>ses IoT for robotic automation, predictive maintenance sensors, SCADA systems, and connected PLCs (Programmable Logic Controllers).</a:t>
            </a:r>
          </a:p>
        </p:txBody>
      </p:sp>
      <p:sp>
        <p:nvSpPr>
          <p:cNvPr name="TextBox 13" id="13"/>
          <p:cNvSpPr txBox="true"/>
          <p:nvPr/>
        </p:nvSpPr>
        <p:spPr>
          <a:xfrm rot="0">
            <a:off x="903590" y="159137"/>
            <a:ext cx="11037005" cy="869563"/>
          </a:xfrm>
          <a:prstGeom prst="rect">
            <a:avLst/>
          </a:prstGeom>
        </p:spPr>
        <p:txBody>
          <a:bodyPr anchor="t" rtlCol="false" tIns="0" lIns="0" bIns="0" rIns="0">
            <a:spAutoFit/>
          </a:bodyPr>
          <a:lstStyle/>
          <a:p>
            <a:pPr algn="l">
              <a:lnSpc>
                <a:spcPts val="7196"/>
              </a:lnSpc>
            </a:pPr>
            <a:r>
              <a:rPr lang="en-US" sz="5140">
                <a:solidFill>
                  <a:srgbClr val="000000"/>
                </a:solidFill>
                <a:latin typeface="Century Gothic Paneuropean"/>
                <a:ea typeface="Century Gothic Paneuropean"/>
                <a:cs typeface="Century Gothic Paneuropean"/>
                <a:sym typeface="Century Gothic Paneuropean"/>
              </a:rPr>
              <a:t># IOT USED IN INDUSTRIY</a:t>
            </a:r>
          </a:p>
        </p:txBody>
      </p:sp>
      <p:sp>
        <p:nvSpPr>
          <p:cNvPr name="TextBox 14" id="14"/>
          <p:cNvSpPr txBox="true"/>
          <p:nvPr/>
        </p:nvSpPr>
        <p:spPr>
          <a:xfrm rot="0">
            <a:off x="17430463" y="9775189"/>
            <a:ext cx="152400" cy="200025"/>
          </a:xfrm>
          <a:prstGeom prst="rect">
            <a:avLst/>
          </a:prstGeom>
        </p:spPr>
        <p:txBody>
          <a:bodyPr anchor="t" rtlCol="false" tIns="0" lIns="0" bIns="0" rIns="0" wrap="none">
            <a:spAutoFit/>
          </a:bodyPr>
          <a:lstStyle/>
          <a:p>
            <a:pPr algn="ctr">
              <a:lnSpc>
                <a:spcPts val="4339"/>
              </a:lnSpc>
              <a:spcBef>
                <a:spcPct val="0"/>
              </a:spcBef>
            </a:pPr>
            <a:r>
              <a:rPr lang="en-US" b="true" sz="3099">
                <a:solidFill>
                  <a:srgbClr val="FFFFFF"/>
                </a:solidFill>
                <a:latin typeface="Canva Sans Bold"/>
                <a:ea typeface="Canva Sans Bold"/>
                <a:cs typeface="Canva Sans Bold"/>
                <a:sym typeface="Canva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DAGop1p2MA4</dc:identifier>
  <dcterms:modified xsi:type="dcterms:W3CDTF">2011-08-01T06:04:30Z</dcterms:modified>
  <cp:revision>1</cp:revision>
  <dc:title>NS (S-25) IOT Security Presentation</dc:title>
</cp:coreProperties>
</file>